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62" r:id="rId5"/>
    <p:sldId id="263" r:id="rId6"/>
    <p:sldId id="264" r:id="rId7"/>
    <p:sldId id="265" r:id="rId8"/>
    <p:sldId id="279" r:id="rId9"/>
    <p:sldId id="266" r:id="rId10"/>
    <p:sldId id="280" r:id="rId11"/>
    <p:sldId id="267" r:id="rId12"/>
    <p:sldId id="268" r:id="rId13"/>
    <p:sldId id="269" r:id="rId14"/>
    <p:sldId id="281" r:id="rId15"/>
    <p:sldId id="282" r:id="rId16"/>
    <p:sldId id="284" r:id="rId17"/>
    <p:sldId id="285" r:id="rId18"/>
    <p:sldId id="283" r:id="rId19"/>
    <p:sldId id="270" r:id="rId20"/>
    <p:sldId id="271" r:id="rId21"/>
    <p:sldId id="259" r:id="rId22"/>
    <p:sldId id="287" r:id="rId23"/>
    <p:sldId id="272" r:id="rId24"/>
    <p:sldId id="273" r:id="rId25"/>
    <p:sldId id="274" r:id="rId26"/>
    <p:sldId id="275" r:id="rId27"/>
    <p:sldId id="277" r:id="rId28"/>
    <p:sldId id="260" r:id="rId29"/>
    <p:sldId id="261" r:id="rId30"/>
    <p:sldId id="27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08"/>
  </p:normalViewPr>
  <p:slideViewPr>
    <p:cSldViewPr snapToGrid="0">
      <p:cViewPr>
        <p:scale>
          <a:sx n="90" d="100"/>
          <a:sy n="90" d="100"/>
        </p:scale>
        <p:origin x="472" y="10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CF2D80-88D0-4EF9-9AA3-C8B680ADB1EE}"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347E0D1F-F03C-4B83-855E-DE9DC275BC07}">
      <dgm:prSet/>
      <dgm:spPr/>
      <dgm:t>
        <a:bodyPr/>
        <a:lstStyle/>
        <a:p>
          <a:r>
            <a:rPr lang="en-US" dirty="0"/>
            <a:t>Spotify tracks dataset from Kaggle which was collected from Spotify’s Web API (2022)</a:t>
          </a:r>
        </a:p>
      </dgm:t>
    </dgm:pt>
    <dgm:pt modelId="{3328B099-9930-4293-AC2D-B43F6DFB6D15}" type="parTrans" cxnId="{EB5BC319-5E78-4F6E-9E55-E3294BA06282}">
      <dgm:prSet/>
      <dgm:spPr/>
      <dgm:t>
        <a:bodyPr/>
        <a:lstStyle/>
        <a:p>
          <a:endParaRPr lang="en-US"/>
        </a:p>
      </dgm:t>
    </dgm:pt>
    <dgm:pt modelId="{D0143772-1167-4FA1-A9F0-7BC58327A379}" type="sibTrans" cxnId="{EB5BC319-5E78-4F6E-9E55-E3294BA06282}">
      <dgm:prSet/>
      <dgm:spPr/>
      <dgm:t>
        <a:bodyPr/>
        <a:lstStyle/>
        <a:p>
          <a:endParaRPr lang="en-US"/>
        </a:p>
      </dgm:t>
    </dgm:pt>
    <dgm:pt modelId="{B7ED37DB-1426-474F-868F-47648C0BFD5E}">
      <dgm:prSet/>
      <dgm:spPr/>
      <dgm:t>
        <a:bodyPr/>
        <a:lstStyle/>
        <a:p>
          <a:r>
            <a:rPr lang="en-US"/>
            <a:t>25 MB file size (CSV)</a:t>
          </a:r>
        </a:p>
      </dgm:t>
    </dgm:pt>
    <dgm:pt modelId="{4EBF12A3-B907-4EA2-93DD-95B4FABB3800}" type="parTrans" cxnId="{F967FEE6-AA0C-46A6-9192-7837D4BFA599}">
      <dgm:prSet/>
      <dgm:spPr/>
      <dgm:t>
        <a:bodyPr/>
        <a:lstStyle/>
        <a:p>
          <a:endParaRPr lang="en-US"/>
        </a:p>
      </dgm:t>
    </dgm:pt>
    <dgm:pt modelId="{EB512CA4-C9E8-42E4-9380-5837C7A189A1}" type="sibTrans" cxnId="{F967FEE6-AA0C-46A6-9192-7837D4BFA599}">
      <dgm:prSet/>
      <dgm:spPr/>
      <dgm:t>
        <a:bodyPr/>
        <a:lstStyle/>
        <a:p>
          <a:endParaRPr lang="en-US"/>
        </a:p>
      </dgm:t>
    </dgm:pt>
    <dgm:pt modelId="{522F205F-9821-42BC-A0ED-151E05C17438}">
      <dgm:prSet/>
      <dgm:spPr/>
      <dgm:t>
        <a:bodyPr/>
        <a:lstStyle/>
        <a:p>
          <a:r>
            <a:rPr lang="en-US" dirty="0"/>
            <a:t>114,000 rows of data initially</a:t>
          </a:r>
        </a:p>
        <a:p>
          <a:r>
            <a:rPr lang="en-US" dirty="0"/>
            <a:t>76,962 rows after pre-processing</a:t>
          </a:r>
        </a:p>
      </dgm:t>
    </dgm:pt>
    <dgm:pt modelId="{E8AF23EB-A108-422D-81C0-AF943F10E1CB}" type="parTrans" cxnId="{796EBEEF-30A1-473A-9787-C36C6918CF58}">
      <dgm:prSet/>
      <dgm:spPr/>
      <dgm:t>
        <a:bodyPr/>
        <a:lstStyle/>
        <a:p>
          <a:endParaRPr lang="en-US"/>
        </a:p>
      </dgm:t>
    </dgm:pt>
    <dgm:pt modelId="{55F8AE69-399F-48E5-B56F-072D32C2E5AE}" type="sibTrans" cxnId="{796EBEEF-30A1-473A-9787-C36C6918CF58}">
      <dgm:prSet/>
      <dgm:spPr/>
      <dgm:t>
        <a:bodyPr/>
        <a:lstStyle/>
        <a:p>
          <a:endParaRPr lang="en-US"/>
        </a:p>
      </dgm:t>
    </dgm:pt>
    <dgm:pt modelId="{999A48C4-A8DC-41E2-9E18-0B9326C62158}">
      <dgm:prSet/>
      <dgm:spPr/>
      <dgm:t>
        <a:bodyPr/>
        <a:lstStyle/>
        <a:p>
          <a:r>
            <a:rPr lang="en-US" dirty="0"/>
            <a:t>125 genres</a:t>
          </a:r>
        </a:p>
        <a:p>
          <a:r>
            <a:rPr lang="en-US" dirty="0"/>
            <a:t>1000s of songs</a:t>
          </a:r>
        </a:p>
      </dgm:t>
    </dgm:pt>
    <dgm:pt modelId="{681C402E-0774-4583-823A-B33D33F5F9BE}" type="parTrans" cxnId="{51859B09-FA0F-403E-971E-319B3D5F0EA1}">
      <dgm:prSet/>
      <dgm:spPr/>
      <dgm:t>
        <a:bodyPr/>
        <a:lstStyle/>
        <a:p>
          <a:endParaRPr lang="en-US"/>
        </a:p>
      </dgm:t>
    </dgm:pt>
    <dgm:pt modelId="{4DB856DA-117B-4565-B7BD-C901C02430DC}" type="sibTrans" cxnId="{51859B09-FA0F-403E-971E-319B3D5F0EA1}">
      <dgm:prSet/>
      <dgm:spPr/>
      <dgm:t>
        <a:bodyPr/>
        <a:lstStyle/>
        <a:p>
          <a:endParaRPr lang="en-US"/>
        </a:p>
      </dgm:t>
    </dgm:pt>
    <dgm:pt modelId="{F5295C59-85CE-4925-865F-1539B2887EE0}">
      <dgm:prSet/>
      <dgm:spPr/>
      <dgm:t>
        <a:bodyPr/>
        <a:lstStyle/>
        <a:p>
          <a:r>
            <a:rPr lang="en-US" dirty="0"/>
            <a:t>Audio features like danceability, loudness, liveness, energy and valence of each track</a:t>
          </a:r>
        </a:p>
      </dgm:t>
    </dgm:pt>
    <dgm:pt modelId="{29E5E516-F32D-4A83-B466-31CCCAAD1CD0}" type="parTrans" cxnId="{CE956963-737D-4A47-93F2-129060FE1F53}">
      <dgm:prSet/>
      <dgm:spPr/>
      <dgm:t>
        <a:bodyPr/>
        <a:lstStyle/>
        <a:p>
          <a:endParaRPr lang="en-US"/>
        </a:p>
      </dgm:t>
    </dgm:pt>
    <dgm:pt modelId="{12CE8672-E155-41AF-98EC-F2A55ADF9339}" type="sibTrans" cxnId="{CE956963-737D-4A47-93F2-129060FE1F53}">
      <dgm:prSet/>
      <dgm:spPr/>
      <dgm:t>
        <a:bodyPr/>
        <a:lstStyle/>
        <a:p>
          <a:endParaRPr lang="en-US"/>
        </a:p>
      </dgm:t>
    </dgm:pt>
    <dgm:pt modelId="{F95DB9AC-4286-44EB-953B-3134BEA16F06}">
      <dgm:prSet/>
      <dgm:spPr/>
      <dgm:t>
        <a:bodyPr/>
        <a:lstStyle/>
        <a:p>
          <a:r>
            <a:rPr lang="en-US"/>
            <a:t>Popularity based on artists, genres, tracks and audio features</a:t>
          </a:r>
          <a:endParaRPr lang="en-US" dirty="0"/>
        </a:p>
      </dgm:t>
    </dgm:pt>
    <dgm:pt modelId="{0A1A1330-49D9-453C-B7D9-41BB3ABDB173}" type="parTrans" cxnId="{26A8021F-25F9-4643-85B4-1C369EF01AF3}">
      <dgm:prSet/>
      <dgm:spPr/>
      <dgm:t>
        <a:bodyPr/>
        <a:lstStyle/>
        <a:p>
          <a:endParaRPr lang="en-US"/>
        </a:p>
      </dgm:t>
    </dgm:pt>
    <dgm:pt modelId="{2B19D31C-A5A9-4782-846C-1828A98E7E5E}" type="sibTrans" cxnId="{26A8021F-25F9-4643-85B4-1C369EF01AF3}">
      <dgm:prSet/>
      <dgm:spPr/>
      <dgm:t>
        <a:bodyPr/>
        <a:lstStyle/>
        <a:p>
          <a:endParaRPr lang="en-US"/>
        </a:p>
      </dgm:t>
    </dgm:pt>
    <dgm:pt modelId="{6D908358-5200-48A4-9064-411BDCE39897}">
      <dgm:prSet/>
      <dgm:spPr/>
      <dgm:t>
        <a:bodyPr/>
        <a:lstStyle/>
        <a:p>
          <a:r>
            <a:rPr lang="en-US" dirty="0"/>
            <a:t>Popularity (0-100), with 100 being most popular </a:t>
          </a:r>
        </a:p>
      </dgm:t>
    </dgm:pt>
    <dgm:pt modelId="{BB6A9875-5130-4F26-926B-EC56E8EDB061}" type="parTrans" cxnId="{E08B1083-7C23-4D1E-ADB7-F7E6DACA0C8D}">
      <dgm:prSet/>
      <dgm:spPr/>
      <dgm:t>
        <a:bodyPr/>
        <a:lstStyle/>
        <a:p>
          <a:endParaRPr lang="en-US"/>
        </a:p>
      </dgm:t>
    </dgm:pt>
    <dgm:pt modelId="{DAE84745-E91F-48D5-B355-0F9A5351C509}" type="sibTrans" cxnId="{E08B1083-7C23-4D1E-ADB7-F7E6DACA0C8D}">
      <dgm:prSet/>
      <dgm:spPr/>
      <dgm:t>
        <a:bodyPr/>
        <a:lstStyle/>
        <a:p>
          <a:endParaRPr lang="en-US"/>
        </a:p>
      </dgm:t>
    </dgm:pt>
    <dgm:pt modelId="{28B8A8BF-614A-094D-AF2E-3AFC00DF62A5}" type="pres">
      <dgm:prSet presAssocID="{02CF2D80-88D0-4EF9-9AA3-C8B680ADB1EE}" presName="diagram" presStyleCnt="0">
        <dgm:presLayoutVars>
          <dgm:dir/>
          <dgm:resizeHandles val="exact"/>
        </dgm:presLayoutVars>
      </dgm:prSet>
      <dgm:spPr/>
    </dgm:pt>
    <dgm:pt modelId="{7F3113A2-0807-874B-9A1F-E4BD2D2CAFA1}" type="pres">
      <dgm:prSet presAssocID="{347E0D1F-F03C-4B83-855E-DE9DC275BC07}" presName="node" presStyleLbl="node1" presStyleIdx="0" presStyleCnt="7">
        <dgm:presLayoutVars>
          <dgm:bulletEnabled val="1"/>
        </dgm:presLayoutVars>
      </dgm:prSet>
      <dgm:spPr/>
    </dgm:pt>
    <dgm:pt modelId="{3F40E924-1D6E-4C41-8A85-7550AD937EE0}" type="pres">
      <dgm:prSet presAssocID="{D0143772-1167-4FA1-A9F0-7BC58327A379}" presName="sibTrans" presStyleCnt="0"/>
      <dgm:spPr/>
    </dgm:pt>
    <dgm:pt modelId="{4A2B67B4-7EF6-6B4E-9661-9E608BF1E4DF}" type="pres">
      <dgm:prSet presAssocID="{B7ED37DB-1426-474F-868F-47648C0BFD5E}" presName="node" presStyleLbl="node1" presStyleIdx="1" presStyleCnt="7">
        <dgm:presLayoutVars>
          <dgm:bulletEnabled val="1"/>
        </dgm:presLayoutVars>
      </dgm:prSet>
      <dgm:spPr/>
    </dgm:pt>
    <dgm:pt modelId="{B6BBB017-D7F3-094B-83A8-57CEFD610E57}" type="pres">
      <dgm:prSet presAssocID="{EB512CA4-C9E8-42E4-9380-5837C7A189A1}" presName="sibTrans" presStyleCnt="0"/>
      <dgm:spPr/>
    </dgm:pt>
    <dgm:pt modelId="{9BDD59B3-CBA7-2F47-9E35-401ED7D88429}" type="pres">
      <dgm:prSet presAssocID="{522F205F-9821-42BC-A0ED-151E05C17438}" presName="node" presStyleLbl="node1" presStyleIdx="2" presStyleCnt="7">
        <dgm:presLayoutVars>
          <dgm:bulletEnabled val="1"/>
        </dgm:presLayoutVars>
      </dgm:prSet>
      <dgm:spPr/>
    </dgm:pt>
    <dgm:pt modelId="{D8895951-9F86-5F44-83EC-0A1AF39A0B6F}" type="pres">
      <dgm:prSet presAssocID="{55F8AE69-399F-48E5-B56F-072D32C2E5AE}" presName="sibTrans" presStyleCnt="0"/>
      <dgm:spPr/>
    </dgm:pt>
    <dgm:pt modelId="{01790419-6E80-784E-A848-0C38FF0F6485}" type="pres">
      <dgm:prSet presAssocID="{999A48C4-A8DC-41E2-9E18-0B9326C62158}" presName="node" presStyleLbl="node1" presStyleIdx="3" presStyleCnt="7">
        <dgm:presLayoutVars>
          <dgm:bulletEnabled val="1"/>
        </dgm:presLayoutVars>
      </dgm:prSet>
      <dgm:spPr/>
    </dgm:pt>
    <dgm:pt modelId="{5366A8DA-9093-3F42-91DF-65B6A4559DE4}" type="pres">
      <dgm:prSet presAssocID="{4DB856DA-117B-4565-B7BD-C901C02430DC}" presName="sibTrans" presStyleCnt="0"/>
      <dgm:spPr/>
    </dgm:pt>
    <dgm:pt modelId="{D722AACF-83D1-A14D-9211-81ACB68C9C5A}" type="pres">
      <dgm:prSet presAssocID="{F5295C59-85CE-4925-865F-1539B2887EE0}" presName="node" presStyleLbl="node1" presStyleIdx="4" presStyleCnt="7">
        <dgm:presLayoutVars>
          <dgm:bulletEnabled val="1"/>
        </dgm:presLayoutVars>
      </dgm:prSet>
      <dgm:spPr/>
    </dgm:pt>
    <dgm:pt modelId="{4E8E2E06-2A4A-E24B-8973-4922BF567563}" type="pres">
      <dgm:prSet presAssocID="{12CE8672-E155-41AF-98EC-F2A55ADF9339}" presName="sibTrans" presStyleCnt="0"/>
      <dgm:spPr/>
    </dgm:pt>
    <dgm:pt modelId="{13A558EA-986E-0543-BCB9-C8045B3C30F6}" type="pres">
      <dgm:prSet presAssocID="{F95DB9AC-4286-44EB-953B-3134BEA16F06}" presName="node" presStyleLbl="node1" presStyleIdx="5" presStyleCnt="7">
        <dgm:presLayoutVars>
          <dgm:bulletEnabled val="1"/>
        </dgm:presLayoutVars>
      </dgm:prSet>
      <dgm:spPr/>
    </dgm:pt>
    <dgm:pt modelId="{86C4AD07-9164-8348-B6EA-A2912315A725}" type="pres">
      <dgm:prSet presAssocID="{2B19D31C-A5A9-4782-846C-1828A98E7E5E}" presName="sibTrans" presStyleCnt="0"/>
      <dgm:spPr/>
    </dgm:pt>
    <dgm:pt modelId="{115EE8BB-5862-E04E-9F03-306A6CC1D12E}" type="pres">
      <dgm:prSet presAssocID="{6D908358-5200-48A4-9064-411BDCE39897}" presName="node" presStyleLbl="node1" presStyleIdx="6" presStyleCnt="7">
        <dgm:presLayoutVars>
          <dgm:bulletEnabled val="1"/>
        </dgm:presLayoutVars>
      </dgm:prSet>
      <dgm:spPr/>
    </dgm:pt>
  </dgm:ptLst>
  <dgm:cxnLst>
    <dgm:cxn modelId="{1B3FA900-EA73-FB49-AEB0-622C0BCCD784}" type="presOf" srcId="{522F205F-9821-42BC-A0ED-151E05C17438}" destId="{9BDD59B3-CBA7-2F47-9E35-401ED7D88429}" srcOrd="0" destOrd="0" presId="urn:microsoft.com/office/officeart/2005/8/layout/default"/>
    <dgm:cxn modelId="{37452703-F66A-1F4F-A968-5604CDDA18D7}" type="presOf" srcId="{02CF2D80-88D0-4EF9-9AA3-C8B680ADB1EE}" destId="{28B8A8BF-614A-094D-AF2E-3AFC00DF62A5}" srcOrd="0" destOrd="0" presId="urn:microsoft.com/office/officeart/2005/8/layout/default"/>
    <dgm:cxn modelId="{51859B09-FA0F-403E-971E-319B3D5F0EA1}" srcId="{02CF2D80-88D0-4EF9-9AA3-C8B680ADB1EE}" destId="{999A48C4-A8DC-41E2-9E18-0B9326C62158}" srcOrd="3" destOrd="0" parTransId="{681C402E-0774-4583-823A-B33D33F5F9BE}" sibTransId="{4DB856DA-117B-4565-B7BD-C901C02430DC}"/>
    <dgm:cxn modelId="{EB17440D-8367-BF47-9F1A-CFEEAE3225D7}" type="presOf" srcId="{F95DB9AC-4286-44EB-953B-3134BEA16F06}" destId="{13A558EA-986E-0543-BCB9-C8045B3C30F6}" srcOrd="0" destOrd="0" presId="urn:microsoft.com/office/officeart/2005/8/layout/default"/>
    <dgm:cxn modelId="{EB5BC319-5E78-4F6E-9E55-E3294BA06282}" srcId="{02CF2D80-88D0-4EF9-9AA3-C8B680ADB1EE}" destId="{347E0D1F-F03C-4B83-855E-DE9DC275BC07}" srcOrd="0" destOrd="0" parTransId="{3328B099-9930-4293-AC2D-B43F6DFB6D15}" sibTransId="{D0143772-1167-4FA1-A9F0-7BC58327A379}"/>
    <dgm:cxn modelId="{26A8021F-25F9-4643-85B4-1C369EF01AF3}" srcId="{02CF2D80-88D0-4EF9-9AA3-C8B680ADB1EE}" destId="{F95DB9AC-4286-44EB-953B-3134BEA16F06}" srcOrd="5" destOrd="0" parTransId="{0A1A1330-49D9-453C-B7D9-41BB3ABDB173}" sibTransId="{2B19D31C-A5A9-4782-846C-1828A98E7E5E}"/>
    <dgm:cxn modelId="{4EA5181F-3CA9-C242-B4A6-465365873EA0}" type="presOf" srcId="{347E0D1F-F03C-4B83-855E-DE9DC275BC07}" destId="{7F3113A2-0807-874B-9A1F-E4BD2D2CAFA1}" srcOrd="0" destOrd="0" presId="urn:microsoft.com/office/officeart/2005/8/layout/default"/>
    <dgm:cxn modelId="{E396D158-F4FF-F945-9589-60D43F0936A0}" type="presOf" srcId="{6D908358-5200-48A4-9064-411BDCE39897}" destId="{115EE8BB-5862-E04E-9F03-306A6CC1D12E}" srcOrd="0" destOrd="0" presId="urn:microsoft.com/office/officeart/2005/8/layout/default"/>
    <dgm:cxn modelId="{CE956963-737D-4A47-93F2-129060FE1F53}" srcId="{02CF2D80-88D0-4EF9-9AA3-C8B680ADB1EE}" destId="{F5295C59-85CE-4925-865F-1539B2887EE0}" srcOrd="4" destOrd="0" parTransId="{29E5E516-F32D-4A83-B466-31CCCAAD1CD0}" sibTransId="{12CE8672-E155-41AF-98EC-F2A55ADF9339}"/>
    <dgm:cxn modelId="{E08B1083-7C23-4D1E-ADB7-F7E6DACA0C8D}" srcId="{02CF2D80-88D0-4EF9-9AA3-C8B680ADB1EE}" destId="{6D908358-5200-48A4-9064-411BDCE39897}" srcOrd="6" destOrd="0" parTransId="{BB6A9875-5130-4F26-926B-EC56E8EDB061}" sibTransId="{DAE84745-E91F-48D5-B355-0F9A5351C509}"/>
    <dgm:cxn modelId="{F6E6D3A5-B417-6E43-A275-973DFDD00E56}" type="presOf" srcId="{F5295C59-85CE-4925-865F-1539B2887EE0}" destId="{D722AACF-83D1-A14D-9211-81ACB68C9C5A}" srcOrd="0" destOrd="0" presId="urn:microsoft.com/office/officeart/2005/8/layout/default"/>
    <dgm:cxn modelId="{E76347D0-B9A4-6946-9AF6-0445849C09EA}" type="presOf" srcId="{999A48C4-A8DC-41E2-9E18-0B9326C62158}" destId="{01790419-6E80-784E-A848-0C38FF0F6485}" srcOrd="0" destOrd="0" presId="urn:microsoft.com/office/officeart/2005/8/layout/default"/>
    <dgm:cxn modelId="{6DD2CDE4-14CC-7747-BA69-948A06D8112C}" type="presOf" srcId="{B7ED37DB-1426-474F-868F-47648C0BFD5E}" destId="{4A2B67B4-7EF6-6B4E-9661-9E608BF1E4DF}" srcOrd="0" destOrd="0" presId="urn:microsoft.com/office/officeart/2005/8/layout/default"/>
    <dgm:cxn modelId="{F967FEE6-AA0C-46A6-9192-7837D4BFA599}" srcId="{02CF2D80-88D0-4EF9-9AA3-C8B680ADB1EE}" destId="{B7ED37DB-1426-474F-868F-47648C0BFD5E}" srcOrd="1" destOrd="0" parTransId="{4EBF12A3-B907-4EA2-93DD-95B4FABB3800}" sibTransId="{EB512CA4-C9E8-42E4-9380-5837C7A189A1}"/>
    <dgm:cxn modelId="{796EBEEF-30A1-473A-9787-C36C6918CF58}" srcId="{02CF2D80-88D0-4EF9-9AA3-C8B680ADB1EE}" destId="{522F205F-9821-42BC-A0ED-151E05C17438}" srcOrd="2" destOrd="0" parTransId="{E8AF23EB-A108-422D-81C0-AF943F10E1CB}" sibTransId="{55F8AE69-399F-48E5-B56F-072D32C2E5AE}"/>
    <dgm:cxn modelId="{67F8EE72-4376-504D-B127-6DCA2AE9C239}" type="presParOf" srcId="{28B8A8BF-614A-094D-AF2E-3AFC00DF62A5}" destId="{7F3113A2-0807-874B-9A1F-E4BD2D2CAFA1}" srcOrd="0" destOrd="0" presId="urn:microsoft.com/office/officeart/2005/8/layout/default"/>
    <dgm:cxn modelId="{B7125F5A-A6E1-F244-93A2-67BF2A44625B}" type="presParOf" srcId="{28B8A8BF-614A-094D-AF2E-3AFC00DF62A5}" destId="{3F40E924-1D6E-4C41-8A85-7550AD937EE0}" srcOrd="1" destOrd="0" presId="urn:microsoft.com/office/officeart/2005/8/layout/default"/>
    <dgm:cxn modelId="{E447FF9A-5271-C240-BB1D-1CAC1A070C97}" type="presParOf" srcId="{28B8A8BF-614A-094D-AF2E-3AFC00DF62A5}" destId="{4A2B67B4-7EF6-6B4E-9661-9E608BF1E4DF}" srcOrd="2" destOrd="0" presId="urn:microsoft.com/office/officeart/2005/8/layout/default"/>
    <dgm:cxn modelId="{9DEBFC12-C3F2-E242-AB82-AFEF97596284}" type="presParOf" srcId="{28B8A8BF-614A-094D-AF2E-3AFC00DF62A5}" destId="{B6BBB017-D7F3-094B-83A8-57CEFD610E57}" srcOrd="3" destOrd="0" presId="urn:microsoft.com/office/officeart/2005/8/layout/default"/>
    <dgm:cxn modelId="{0ADFBEB3-B773-6142-BF38-EF16E45CCF72}" type="presParOf" srcId="{28B8A8BF-614A-094D-AF2E-3AFC00DF62A5}" destId="{9BDD59B3-CBA7-2F47-9E35-401ED7D88429}" srcOrd="4" destOrd="0" presId="urn:microsoft.com/office/officeart/2005/8/layout/default"/>
    <dgm:cxn modelId="{B5C3A250-FDAE-2C44-AC9C-362B20E657C8}" type="presParOf" srcId="{28B8A8BF-614A-094D-AF2E-3AFC00DF62A5}" destId="{D8895951-9F86-5F44-83EC-0A1AF39A0B6F}" srcOrd="5" destOrd="0" presId="urn:microsoft.com/office/officeart/2005/8/layout/default"/>
    <dgm:cxn modelId="{D5E79D19-7D9C-0140-AC23-1A56ACAA6A25}" type="presParOf" srcId="{28B8A8BF-614A-094D-AF2E-3AFC00DF62A5}" destId="{01790419-6E80-784E-A848-0C38FF0F6485}" srcOrd="6" destOrd="0" presId="urn:microsoft.com/office/officeart/2005/8/layout/default"/>
    <dgm:cxn modelId="{7C678FAA-8E3C-A34C-98C3-D3DBDA18DFC6}" type="presParOf" srcId="{28B8A8BF-614A-094D-AF2E-3AFC00DF62A5}" destId="{5366A8DA-9093-3F42-91DF-65B6A4559DE4}" srcOrd="7" destOrd="0" presId="urn:microsoft.com/office/officeart/2005/8/layout/default"/>
    <dgm:cxn modelId="{4BBF8D37-383B-1444-934F-F55ECCF024FE}" type="presParOf" srcId="{28B8A8BF-614A-094D-AF2E-3AFC00DF62A5}" destId="{D722AACF-83D1-A14D-9211-81ACB68C9C5A}" srcOrd="8" destOrd="0" presId="urn:microsoft.com/office/officeart/2005/8/layout/default"/>
    <dgm:cxn modelId="{DB374950-AC57-E540-8443-56890C8C1A63}" type="presParOf" srcId="{28B8A8BF-614A-094D-AF2E-3AFC00DF62A5}" destId="{4E8E2E06-2A4A-E24B-8973-4922BF567563}" srcOrd="9" destOrd="0" presId="urn:microsoft.com/office/officeart/2005/8/layout/default"/>
    <dgm:cxn modelId="{EE5B9169-B7BE-F04F-A121-788BBE36B551}" type="presParOf" srcId="{28B8A8BF-614A-094D-AF2E-3AFC00DF62A5}" destId="{13A558EA-986E-0543-BCB9-C8045B3C30F6}" srcOrd="10" destOrd="0" presId="urn:microsoft.com/office/officeart/2005/8/layout/default"/>
    <dgm:cxn modelId="{24B28165-7BE7-1941-B760-09C0E6130E66}" type="presParOf" srcId="{28B8A8BF-614A-094D-AF2E-3AFC00DF62A5}" destId="{86C4AD07-9164-8348-B6EA-A2912315A725}" srcOrd="11" destOrd="0" presId="urn:microsoft.com/office/officeart/2005/8/layout/default"/>
    <dgm:cxn modelId="{F229299C-0F56-2D48-A6D7-B4AE36D241D2}" type="presParOf" srcId="{28B8A8BF-614A-094D-AF2E-3AFC00DF62A5}" destId="{115EE8BB-5862-E04E-9F03-306A6CC1D12E}"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6BB7AF-376F-460A-942D-463345A009BD}" type="doc">
      <dgm:prSet loTypeId="urn:microsoft.com/office/officeart/2005/8/layout/matrix3" loCatId="matrix" qsTypeId="urn:microsoft.com/office/officeart/2005/8/quickstyle/simple1" qsCatId="simple" csTypeId="urn:microsoft.com/office/officeart/2005/8/colors/accent5_2" csCatId="accent5" phldr="1"/>
      <dgm:spPr/>
      <dgm:t>
        <a:bodyPr/>
        <a:lstStyle/>
        <a:p>
          <a:endParaRPr lang="en-US"/>
        </a:p>
      </dgm:t>
    </dgm:pt>
    <dgm:pt modelId="{9CECEBD9-03AB-4F83-9AD3-60F41F701B0F}">
      <dgm:prSet/>
      <dgm:spPr/>
      <dgm:t>
        <a:bodyPr/>
        <a:lstStyle/>
        <a:p>
          <a:r>
            <a:rPr lang="en-US" dirty="0"/>
            <a:t>Popularity&gt;90 </a:t>
          </a:r>
        </a:p>
        <a:p>
          <a:r>
            <a:rPr lang="en-US" dirty="0"/>
            <a:t>= </a:t>
          </a:r>
        </a:p>
        <a:p>
          <a:r>
            <a:rPr lang="en-US" dirty="0"/>
            <a:t>0.01%</a:t>
          </a:r>
        </a:p>
      </dgm:t>
    </dgm:pt>
    <dgm:pt modelId="{8A84949F-4D8B-468D-937C-7568E80C8F6A}" type="parTrans" cxnId="{DB8F24CC-91B6-438B-AB36-38BEB424D077}">
      <dgm:prSet/>
      <dgm:spPr/>
      <dgm:t>
        <a:bodyPr/>
        <a:lstStyle/>
        <a:p>
          <a:endParaRPr lang="en-US"/>
        </a:p>
      </dgm:t>
    </dgm:pt>
    <dgm:pt modelId="{A230F39C-7F41-47C4-9AC0-07F6B56F0E4B}" type="sibTrans" cxnId="{DB8F24CC-91B6-438B-AB36-38BEB424D077}">
      <dgm:prSet/>
      <dgm:spPr/>
      <dgm:t>
        <a:bodyPr/>
        <a:lstStyle/>
        <a:p>
          <a:endParaRPr lang="en-US"/>
        </a:p>
      </dgm:t>
    </dgm:pt>
    <dgm:pt modelId="{311CC317-63DA-43BA-9321-D92C627EB8D5}">
      <dgm:prSet/>
      <dgm:spPr/>
      <dgm:t>
        <a:bodyPr/>
        <a:lstStyle/>
        <a:p>
          <a:r>
            <a:rPr lang="en-US" dirty="0"/>
            <a:t>Popularity&gt;60 </a:t>
          </a:r>
        </a:p>
        <a:p>
          <a:r>
            <a:rPr lang="en-US" dirty="0"/>
            <a:t>= </a:t>
          </a:r>
        </a:p>
        <a:p>
          <a:r>
            <a:rPr lang="en-US" dirty="0"/>
            <a:t>6.19%</a:t>
          </a:r>
        </a:p>
      </dgm:t>
    </dgm:pt>
    <dgm:pt modelId="{CF43B06E-C4C8-4227-85F4-CBC51FAE9187}" type="parTrans" cxnId="{7C231198-4557-4599-A35A-49E8419C1872}">
      <dgm:prSet/>
      <dgm:spPr/>
      <dgm:t>
        <a:bodyPr/>
        <a:lstStyle/>
        <a:p>
          <a:endParaRPr lang="en-US"/>
        </a:p>
      </dgm:t>
    </dgm:pt>
    <dgm:pt modelId="{BA130BA4-E7B5-496A-9642-46EAAB97C111}" type="sibTrans" cxnId="{7C231198-4557-4599-A35A-49E8419C1872}">
      <dgm:prSet/>
      <dgm:spPr/>
      <dgm:t>
        <a:bodyPr/>
        <a:lstStyle/>
        <a:p>
          <a:endParaRPr lang="en-US"/>
        </a:p>
      </dgm:t>
    </dgm:pt>
    <dgm:pt modelId="{14EBD2E4-E1A6-4EB2-A7DD-BCAA5E38003C}">
      <dgm:prSet/>
      <dgm:spPr/>
      <dgm:t>
        <a:bodyPr/>
        <a:lstStyle/>
        <a:p>
          <a:r>
            <a:rPr lang="en-US" dirty="0"/>
            <a:t>Popularity&gt;40 </a:t>
          </a:r>
        </a:p>
        <a:p>
          <a:r>
            <a:rPr lang="en-US" dirty="0"/>
            <a:t>= </a:t>
          </a:r>
        </a:p>
        <a:p>
          <a:r>
            <a:rPr lang="en-US" dirty="0"/>
            <a:t>26.72%</a:t>
          </a:r>
        </a:p>
      </dgm:t>
    </dgm:pt>
    <dgm:pt modelId="{CEA04204-4A91-4482-A4B9-3EF64C48E4BE}" type="parTrans" cxnId="{E2939A2A-F5AE-4749-84F7-346B8EDA3C2E}">
      <dgm:prSet/>
      <dgm:spPr/>
      <dgm:t>
        <a:bodyPr/>
        <a:lstStyle/>
        <a:p>
          <a:endParaRPr lang="en-US"/>
        </a:p>
      </dgm:t>
    </dgm:pt>
    <dgm:pt modelId="{E30ECE72-FA7D-4C95-BA0F-8089B866F9D3}" type="sibTrans" cxnId="{E2939A2A-F5AE-4749-84F7-346B8EDA3C2E}">
      <dgm:prSet/>
      <dgm:spPr/>
      <dgm:t>
        <a:bodyPr/>
        <a:lstStyle/>
        <a:p>
          <a:endParaRPr lang="en-US"/>
        </a:p>
      </dgm:t>
    </dgm:pt>
    <dgm:pt modelId="{930023E8-C7CB-4497-A387-45CB43A0D5FE}">
      <dgm:prSet/>
      <dgm:spPr/>
      <dgm:t>
        <a:bodyPr/>
        <a:lstStyle/>
        <a:p>
          <a:r>
            <a:rPr lang="en-US" dirty="0"/>
            <a:t>Popularity&gt;20 </a:t>
          </a:r>
        </a:p>
        <a:p>
          <a:r>
            <a:rPr lang="en-US" dirty="0"/>
            <a:t>= </a:t>
          </a:r>
        </a:p>
        <a:p>
          <a:r>
            <a:rPr lang="en-US" dirty="0"/>
            <a:t>51.60%</a:t>
          </a:r>
        </a:p>
      </dgm:t>
    </dgm:pt>
    <dgm:pt modelId="{018FDF90-E121-483D-A9EC-D9C52937F5F8}" type="parTrans" cxnId="{FEB192C6-3D84-4511-AF3F-AB45AD825FE3}">
      <dgm:prSet/>
      <dgm:spPr/>
      <dgm:t>
        <a:bodyPr/>
        <a:lstStyle/>
        <a:p>
          <a:endParaRPr lang="en-US"/>
        </a:p>
      </dgm:t>
    </dgm:pt>
    <dgm:pt modelId="{411AC6A1-DF9D-4E51-8770-065CFF74ED5A}" type="sibTrans" cxnId="{FEB192C6-3D84-4511-AF3F-AB45AD825FE3}">
      <dgm:prSet/>
      <dgm:spPr/>
      <dgm:t>
        <a:bodyPr/>
        <a:lstStyle/>
        <a:p>
          <a:endParaRPr lang="en-US"/>
        </a:p>
      </dgm:t>
    </dgm:pt>
    <dgm:pt modelId="{60DCB156-8F63-FE4C-8D82-6178ACA906CE}" type="pres">
      <dgm:prSet presAssocID="{BB6BB7AF-376F-460A-942D-463345A009BD}" presName="matrix" presStyleCnt="0">
        <dgm:presLayoutVars>
          <dgm:chMax val="1"/>
          <dgm:dir/>
          <dgm:resizeHandles val="exact"/>
        </dgm:presLayoutVars>
      </dgm:prSet>
      <dgm:spPr/>
    </dgm:pt>
    <dgm:pt modelId="{36C8DDFD-81FE-8A4A-B846-CEDBD30016DD}" type="pres">
      <dgm:prSet presAssocID="{BB6BB7AF-376F-460A-942D-463345A009BD}" presName="diamond" presStyleLbl="bgShp" presStyleIdx="0" presStyleCnt="1"/>
      <dgm:spPr/>
    </dgm:pt>
    <dgm:pt modelId="{19BD5083-BED0-4E45-90C6-60C0A663C7DF}" type="pres">
      <dgm:prSet presAssocID="{BB6BB7AF-376F-460A-942D-463345A009BD}" presName="quad1" presStyleLbl="node1" presStyleIdx="0" presStyleCnt="4">
        <dgm:presLayoutVars>
          <dgm:chMax val="0"/>
          <dgm:chPref val="0"/>
          <dgm:bulletEnabled val="1"/>
        </dgm:presLayoutVars>
      </dgm:prSet>
      <dgm:spPr/>
    </dgm:pt>
    <dgm:pt modelId="{6F9FBC81-3DE7-6543-BA2F-B5A89762086D}" type="pres">
      <dgm:prSet presAssocID="{BB6BB7AF-376F-460A-942D-463345A009BD}" presName="quad2" presStyleLbl="node1" presStyleIdx="1" presStyleCnt="4">
        <dgm:presLayoutVars>
          <dgm:chMax val="0"/>
          <dgm:chPref val="0"/>
          <dgm:bulletEnabled val="1"/>
        </dgm:presLayoutVars>
      </dgm:prSet>
      <dgm:spPr/>
    </dgm:pt>
    <dgm:pt modelId="{74C51AAE-F74E-5D41-85FA-7D8D3AE394E5}" type="pres">
      <dgm:prSet presAssocID="{BB6BB7AF-376F-460A-942D-463345A009BD}" presName="quad3" presStyleLbl="node1" presStyleIdx="2" presStyleCnt="4">
        <dgm:presLayoutVars>
          <dgm:chMax val="0"/>
          <dgm:chPref val="0"/>
          <dgm:bulletEnabled val="1"/>
        </dgm:presLayoutVars>
      </dgm:prSet>
      <dgm:spPr/>
    </dgm:pt>
    <dgm:pt modelId="{56CC2909-DB45-524E-A68B-520B80392337}" type="pres">
      <dgm:prSet presAssocID="{BB6BB7AF-376F-460A-942D-463345A009BD}" presName="quad4" presStyleLbl="node1" presStyleIdx="3" presStyleCnt="4">
        <dgm:presLayoutVars>
          <dgm:chMax val="0"/>
          <dgm:chPref val="0"/>
          <dgm:bulletEnabled val="1"/>
        </dgm:presLayoutVars>
      </dgm:prSet>
      <dgm:spPr/>
    </dgm:pt>
  </dgm:ptLst>
  <dgm:cxnLst>
    <dgm:cxn modelId="{64660008-B659-4C42-B9AD-29AFDFA9D02D}" type="presOf" srcId="{311CC317-63DA-43BA-9321-D92C627EB8D5}" destId="{6F9FBC81-3DE7-6543-BA2F-B5A89762086D}" srcOrd="0" destOrd="0" presId="urn:microsoft.com/office/officeart/2005/8/layout/matrix3"/>
    <dgm:cxn modelId="{E2939A2A-F5AE-4749-84F7-346B8EDA3C2E}" srcId="{BB6BB7AF-376F-460A-942D-463345A009BD}" destId="{14EBD2E4-E1A6-4EB2-A7DD-BCAA5E38003C}" srcOrd="2" destOrd="0" parTransId="{CEA04204-4A91-4482-A4B9-3EF64C48E4BE}" sibTransId="{E30ECE72-FA7D-4C95-BA0F-8089B866F9D3}"/>
    <dgm:cxn modelId="{95E3173B-10FC-CD4D-9DB5-7DBFC78D4399}" type="presOf" srcId="{9CECEBD9-03AB-4F83-9AD3-60F41F701B0F}" destId="{19BD5083-BED0-4E45-90C6-60C0A663C7DF}" srcOrd="0" destOrd="0" presId="urn:microsoft.com/office/officeart/2005/8/layout/matrix3"/>
    <dgm:cxn modelId="{7C231198-4557-4599-A35A-49E8419C1872}" srcId="{BB6BB7AF-376F-460A-942D-463345A009BD}" destId="{311CC317-63DA-43BA-9321-D92C627EB8D5}" srcOrd="1" destOrd="0" parTransId="{CF43B06E-C4C8-4227-85F4-CBC51FAE9187}" sibTransId="{BA130BA4-E7B5-496A-9642-46EAAB97C111}"/>
    <dgm:cxn modelId="{F902D1AF-9F59-2944-85DA-F6CED7FC73D2}" type="presOf" srcId="{BB6BB7AF-376F-460A-942D-463345A009BD}" destId="{60DCB156-8F63-FE4C-8D82-6178ACA906CE}" srcOrd="0" destOrd="0" presId="urn:microsoft.com/office/officeart/2005/8/layout/matrix3"/>
    <dgm:cxn modelId="{FEB192C6-3D84-4511-AF3F-AB45AD825FE3}" srcId="{BB6BB7AF-376F-460A-942D-463345A009BD}" destId="{930023E8-C7CB-4497-A387-45CB43A0D5FE}" srcOrd="3" destOrd="0" parTransId="{018FDF90-E121-483D-A9EC-D9C52937F5F8}" sibTransId="{411AC6A1-DF9D-4E51-8770-065CFF74ED5A}"/>
    <dgm:cxn modelId="{DB8F24CC-91B6-438B-AB36-38BEB424D077}" srcId="{BB6BB7AF-376F-460A-942D-463345A009BD}" destId="{9CECEBD9-03AB-4F83-9AD3-60F41F701B0F}" srcOrd="0" destOrd="0" parTransId="{8A84949F-4D8B-468D-937C-7568E80C8F6A}" sibTransId="{A230F39C-7F41-47C4-9AC0-07F6B56F0E4B}"/>
    <dgm:cxn modelId="{672B90CF-582B-A64B-B5B0-73F3C4BE65E3}" type="presOf" srcId="{930023E8-C7CB-4497-A387-45CB43A0D5FE}" destId="{56CC2909-DB45-524E-A68B-520B80392337}" srcOrd="0" destOrd="0" presId="urn:microsoft.com/office/officeart/2005/8/layout/matrix3"/>
    <dgm:cxn modelId="{22F55DFE-4203-0F49-A0A2-E555207CC4E6}" type="presOf" srcId="{14EBD2E4-E1A6-4EB2-A7DD-BCAA5E38003C}" destId="{74C51AAE-F74E-5D41-85FA-7D8D3AE394E5}" srcOrd="0" destOrd="0" presId="urn:microsoft.com/office/officeart/2005/8/layout/matrix3"/>
    <dgm:cxn modelId="{7A469D0C-59DB-7544-B75C-E5460BEEB433}" type="presParOf" srcId="{60DCB156-8F63-FE4C-8D82-6178ACA906CE}" destId="{36C8DDFD-81FE-8A4A-B846-CEDBD30016DD}" srcOrd="0" destOrd="0" presId="urn:microsoft.com/office/officeart/2005/8/layout/matrix3"/>
    <dgm:cxn modelId="{42CE029D-763D-0446-9AB0-4DB7F123F5D9}" type="presParOf" srcId="{60DCB156-8F63-FE4C-8D82-6178ACA906CE}" destId="{19BD5083-BED0-4E45-90C6-60C0A663C7DF}" srcOrd="1" destOrd="0" presId="urn:microsoft.com/office/officeart/2005/8/layout/matrix3"/>
    <dgm:cxn modelId="{C667C88C-6D2A-2340-BB33-1824BDE670C8}" type="presParOf" srcId="{60DCB156-8F63-FE4C-8D82-6178ACA906CE}" destId="{6F9FBC81-3DE7-6543-BA2F-B5A89762086D}" srcOrd="2" destOrd="0" presId="urn:microsoft.com/office/officeart/2005/8/layout/matrix3"/>
    <dgm:cxn modelId="{997A4FA0-8766-5549-B6FD-60A53218A4D4}" type="presParOf" srcId="{60DCB156-8F63-FE4C-8D82-6178ACA906CE}" destId="{74C51AAE-F74E-5D41-85FA-7D8D3AE394E5}" srcOrd="3" destOrd="0" presId="urn:microsoft.com/office/officeart/2005/8/layout/matrix3"/>
    <dgm:cxn modelId="{285D5F43-F8B4-7242-9A16-1B249948C80E}" type="presParOf" srcId="{60DCB156-8F63-FE4C-8D82-6178ACA906CE}" destId="{56CC2909-DB45-524E-A68B-520B80392337}"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637B08-9904-44A2-9FBB-9723E1EAD438}"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3A08303D-6F6C-46EA-AC47-49F8C7B10F98}">
      <dgm:prSet/>
      <dgm:spPr/>
      <dgm:t>
        <a:bodyPr/>
        <a:lstStyle/>
        <a:p>
          <a:r>
            <a:rPr lang="en-US"/>
            <a:t>Domain knowledge</a:t>
          </a:r>
        </a:p>
      </dgm:t>
    </dgm:pt>
    <dgm:pt modelId="{82D9E69C-461F-4ACC-8C21-7D3EF196C19C}" type="parTrans" cxnId="{52A66F56-86C3-4BBE-818A-01E5436D5580}">
      <dgm:prSet/>
      <dgm:spPr/>
      <dgm:t>
        <a:bodyPr/>
        <a:lstStyle/>
        <a:p>
          <a:endParaRPr lang="en-US"/>
        </a:p>
      </dgm:t>
    </dgm:pt>
    <dgm:pt modelId="{38C1FD31-DC6C-4C73-9533-C6226B5ADD92}" type="sibTrans" cxnId="{52A66F56-86C3-4BBE-818A-01E5436D5580}">
      <dgm:prSet/>
      <dgm:spPr/>
      <dgm:t>
        <a:bodyPr/>
        <a:lstStyle/>
        <a:p>
          <a:endParaRPr lang="en-US"/>
        </a:p>
      </dgm:t>
    </dgm:pt>
    <dgm:pt modelId="{BBCD146A-2861-4BBA-B7DF-61B0D4A2D7FB}">
      <dgm:prSet/>
      <dgm:spPr/>
      <dgm:t>
        <a:bodyPr/>
        <a:lstStyle/>
        <a:p>
          <a:r>
            <a:rPr lang="en-US"/>
            <a:t>Work on limited set of features</a:t>
          </a:r>
        </a:p>
      </dgm:t>
    </dgm:pt>
    <dgm:pt modelId="{13222DB8-FC64-4F68-86EB-5F0B52AB69DD}" type="parTrans" cxnId="{251F499D-B94E-429D-B475-08F0BB0144BC}">
      <dgm:prSet/>
      <dgm:spPr/>
      <dgm:t>
        <a:bodyPr/>
        <a:lstStyle/>
        <a:p>
          <a:endParaRPr lang="en-US"/>
        </a:p>
      </dgm:t>
    </dgm:pt>
    <dgm:pt modelId="{9B2B4932-AFA5-494D-8F0C-853489908C1E}" type="sibTrans" cxnId="{251F499D-B94E-429D-B475-08F0BB0144BC}">
      <dgm:prSet/>
      <dgm:spPr/>
      <dgm:t>
        <a:bodyPr/>
        <a:lstStyle/>
        <a:p>
          <a:endParaRPr lang="en-US"/>
        </a:p>
      </dgm:t>
    </dgm:pt>
    <dgm:pt modelId="{6F7F90DB-9911-46D7-8C70-0A22C28836BC}">
      <dgm:prSet/>
      <dgm:spPr/>
      <dgm:t>
        <a:bodyPr/>
        <a:lstStyle/>
        <a:p>
          <a:r>
            <a:rPr lang="en-US" dirty="0"/>
            <a:t>Primary data vs Secondary Data</a:t>
          </a:r>
        </a:p>
      </dgm:t>
    </dgm:pt>
    <dgm:pt modelId="{73075BCF-7AF8-48FE-80E9-49A7F0F95D84}" type="parTrans" cxnId="{100724D7-99FC-4F98-9514-2898DBF68078}">
      <dgm:prSet/>
      <dgm:spPr/>
      <dgm:t>
        <a:bodyPr/>
        <a:lstStyle/>
        <a:p>
          <a:endParaRPr lang="en-US"/>
        </a:p>
      </dgm:t>
    </dgm:pt>
    <dgm:pt modelId="{001E72BC-3B6D-43DB-8DD8-20030A9EE346}" type="sibTrans" cxnId="{100724D7-99FC-4F98-9514-2898DBF68078}">
      <dgm:prSet/>
      <dgm:spPr/>
      <dgm:t>
        <a:bodyPr/>
        <a:lstStyle/>
        <a:p>
          <a:endParaRPr lang="en-US"/>
        </a:p>
      </dgm:t>
    </dgm:pt>
    <dgm:pt modelId="{F3A88FFA-0F96-7F4E-9B07-9A3D3103D5D4}" type="pres">
      <dgm:prSet presAssocID="{6B637B08-9904-44A2-9FBB-9723E1EAD438}" presName="hierChild1" presStyleCnt="0">
        <dgm:presLayoutVars>
          <dgm:chPref val="1"/>
          <dgm:dir/>
          <dgm:animOne val="branch"/>
          <dgm:animLvl val="lvl"/>
          <dgm:resizeHandles/>
        </dgm:presLayoutVars>
      </dgm:prSet>
      <dgm:spPr/>
    </dgm:pt>
    <dgm:pt modelId="{813EA82B-908F-8740-A871-EE9EC63A2B85}" type="pres">
      <dgm:prSet presAssocID="{3A08303D-6F6C-46EA-AC47-49F8C7B10F98}" presName="hierRoot1" presStyleCnt="0"/>
      <dgm:spPr/>
    </dgm:pt>
    <dgm:pt modelId="{EE1D8FBA-D8E2-774A-B485-9326E47C67BA}" type="pres">
      <dgm:prSet presAssocID="{3A08303D-6F6C-46EA-AC47-49F8C7B10F98}" presName="composite" presStyleCnt="0"/>
      <dgm:spPr/>
    </dgm:pt>
    <dgm:pt modelId="{9760C4CC-CD15-F747-894D-4097793C5736}" type="pres">
      <dgm:prSet presAssocID="{3A08303D-6F6C-46EA-AC47-49F8C7B10F98}" presName="background" presStyleLbl="node0" presStyleIdx="0" presStyleCnt="3"/>
      <dgm:spPr/>
    </dgm:pt>
    <dgm:pt modelId="{2FD915A6-36CF-3245-A166-BCB822BA96F8}" type="pres">
      <dgm:prSet presAssocID="{3A08303D-6F6C-46EA-AC47-49F8C7B10F98}" presName="text" presStyleLbl="fgAcc0" presStyleIdx="0" presStyleCnt="3">
        <dgm:presLayoutVars>
          <dgm:chPref val="3"/>
        </dgm:presLayoutVars>
      </dgm:prSet>
      <dgm:spPr/>
    </dgm:pt>
    <dgm:pt modelId="{E1B2F63E-F9FE-9A44-8969-50CC3446E24A}" type="pres">
      <dgm:prSet presAssocID="{3A08303D-6F6C-46EA-AC47-49F8C7B10F98}" presName="hierChild2" presStyleCnt="0"/>
      <dgm:spPr/>
    </dgm:pt>
    <dgm:pt modelId="{E57A17B8-F831-E64E-BD69-543D4B1FEB53}" type="pres">
      <dgm:prSet presAssocID="{BBCD146A-2861-4BBA-B7DF-61B0D4A2D7FB}" presName="hierRoot1" presStyleCnt="0"/>
      <dgm:spPr/>
    </dgm:pt>
    <dgm:pt modelId="{1BAC3F66-97D9-E943-B5DB-D6CAE3289799}" type="pres">
      <dgm:prSet presAssocID="{BBCD146A-2861-4BBA-B7DF-61B0D4A2D7FB}" presName="composite" presStyleCnt="0"/>
      <dgm:spPr/>
    </dgm:pt>
    <dgm:pt modelId="{A7C2D257-F678-3940-AED2-1855A9B1B5FF}" type="pres">
      <dgm:prSet presAssocID="{BBCD146A-2861-4BBA-B7DF-61B0D4A2D7FB}" presName="background" presStyleLbl="node0" presStyleIdx="1" presStyleCnt="3"/>
      <dgm:spPr/>
    </dgm:pt>
    <dgm:pt modelId="{9C6B32DD-C3BC-E14C-BB92-AFF5C7B6E08A}" type="pres">
      <dgm:prSet presAssocID="{BBCD146A-2861-4BBA-B7DF-61B0D4A2D7FB}" presName="text" presStyleLbl="fgAcc0" presStyleIdx="1" presStyleCnt="3">
        <dgm:presLayoutVars>
          <dgm:chPref val="3"/>
        </dgm:presLayoutVars>
      </dgm:prSet>
      <dgm:spPr/>
    </dgm:pt>
    <dgm:pt modelId="{CBBAAE47-DDD1-A247-AA76-25F07D372669}" type="pres">
      <dgm:prSet presAssocID="{BBCD146A-2861-4BBA-B7DF-61B0D4A2D7FB}" presName="hierChild2" presStyleCnt="0"/>
      <dgm:spPr/>
    </dgm:pt>
    <dgm:pt modelId="{E29AB6CF-72B7-D54A-ADFB-27547575161D}" type="pres">
      <dgm:prSet presAssocID="{6F7F90DB-9911-46D7-8C70-0A22C28836BC}" presName="hierRoot1" presStyleCnt="0"/>
      <dgm:spPr/>
    </dgm:pt>
    <dgm:pt modelId="{FA806D24-8EF0-874D-8428-BD81B7768479}" type="pres">
      <dgm:prSet presAssocID="{6F7F90DB-9911-46D7-8C70-0A22C28836BC}" presName="composite" presStyleCnt="0"/>
      <dgm:spPr/>
    </dgm:pt>
    <dgm:pt modelId="{22D1086C-CA5C-414F-939A-78FF940C059D}" type="pres">
      <dgm:prSet presAssocID="{6F7F90DB-9911-46D7-8C70-0A22C28836BC}" presName="background" presStyleLbl="node0" presStyleIdx="2" presStyleCnt="3"/>
      <dgm:spPr/>
    </dgm:pt>
    <dgm:pt modelId="{2659C720-B7C1-814A-9A5B-F01583CF58D7}" type="pres">
      <dgm:prSet presAssocID="{6F7F90DB-9911-46D7-8C70-0A22C28836BC}" presName="text" presStyleLbl="fgAcc0" presStyleIdx="2" presStyleCnt="3">
        <dgm:presLayoutVars>
          <dgm:chPref val="3"/>
        </dgm:presLayoutVars>
      </dgm:prSet>
      <dgm:spPr/>
    </dgm:pt>
    <dgm:pt modelId="{7ADB9813-70E4-2A40-A015-0F9FD9BDB76E}" type="pres">
      <dgm:prSet presAssocID="{6F7F90DB-9911-46D7-8C70-0A22C28836BC}" presName="hierChild2" presStyleCnt="0"/>
      <dgm:spPr/>
    </dgm:pt>
  </dgm:ptLst>
  <dgm:cxnLst>
    <dgm:cxn modelId="{52A66F56-86C3-4BBE-818A-01E5436D5580}" srcId="{6B637B08-9904-44A2-9FBB-9723E1EAD438}" destId="{3A08303D-6F6C-46EA-AC47-49F8C7B10F98}" srcOrd="0" destOrd="0" parTransId="{82D9E69C-461F-4ACC-8C21-7D3EF196C19C}" sibTransId="{38C1FD31-DC6C-4C73-9533-C6226B5ADD92}"/>
    <dgm:cxn modelId="{76A04460-EF6A-C041-B668-B42A6B197735}" type="presOf" srcId="{6F7F90DB-9911-46D7-8C70-0A22C28836BC}" destId="{2659C720-B7C1-814A-9A5B-F01583CF58D7}" srcOrd="0" destOrd="0" presId="urn:microsoft.com/office/officeart/2005/8/layout/hierarchy1"/>
    <dgm:cxn modelId="{251F499D-B94E-429D-B475-08F0BB0144BC}" srcId="{6B637B08-9904-44A2-9FBB-9723E1EAD438}" destId="{BBCD146A-2861-4BBA-B7DF-61B0D4A2D7FB}" srcOrd="1" destOrd="0" parTransId="{13222DB8-FC64-4F68-86EB-5F0B52AB69DD}" sibTransId="{9B2B4932-AFA5-494D-8F0C-853489908C1E}"/>
    <dgm:cxn modelId="{03A9F5C8-7E56-014D-8ED3-1C7D5FA3F3CE}" type="presOf" srcId="{3A08303D-6F6C-46EA-AC47-49F8C7B10F98}" destId="{2FD915A6-36CF-3245-A166-BCB822BA96F8}" srcOrd="0" destOrd="0" presId="urn:microsoft.com/office/officeart/2005/8/layout/hierarchy1"/>
    <dgm:cxn modelId="{60CC26D3-C21A-AB4E-ABAF-6E84DEC138FC}" type="presOf" srcId="{6B637B08-9904-44A2-9FBB-9723E1EAD438}" destId="{F3A88FFA-0F96-7F4E-9B07-9A3D3103D5D4}" srcOrd="0" destOrd="0" presId="urn:microsoft.com/office/officeart/2005/8/layout/hierarchy1"/>
    <dgm:cxn modelId="{100724D7-99FC-4F98-9514-2898DBF68078}" srcId="{6B637B08-9904-44A2-9FBB-9723E1EAD438}" destId="{6F7F90DB-9911-46D7-8C70-0A22C28836BC}" srcOrd="2" destOrd="0" parTransId="{73075BCF-7AF8-48FE-80E9-49A7F0F95D84}" sibTransId="{001E72BC-3B6D-43DB-8DD8-20030A9EE346}"/>
    <dgm:cxn modelId="{50CA5BEC-8FFD-D344-8E30-0E1F09D4360B}" type="presOf" srcId="{BBCD146A-2861-4BBA-B7DF-61B0D4A2D7FB}" destId="{9C6B32DD-C3BC-E14C-BB92-AFF5C7B6E08A}" srcOrd="0" destOrd="0" presId="urn:microsoft.com/office/officeart/2005/8/layout/hierarchy1"/>
    <dgm:cxn modelId="{CFBB69AE-3E75-B64B-9A84-06C2F475EEAB}" type="presParOf" srcId="{F3A88FFA-0F96-7F4E-9B07-9A3D3103D5D4}" destId="{813EA82B-908F-8740-A871-EE9EC63A2B85}" srcOrd="0" destOrd="0" presId="urn:microsoft.com/office/officeart/2005/8/layout/hierarchy1"/>
    <dgm:cxn modelId="{1F60B352-C249-414D-8F91-8950C92626AE}" type="presParOf" srcId="{813EA82B-908F-8740-A871-EE9EC63A2B85}" destId="{EE1D8FBA-D8E2-774A-B485-9326E47C67BA}" srcOrd="0" destOrd="0" presId="urn:microsoft.com/office/officeart/2005/8/layout/hierarchy1"/>
    <dgm:cxn modelId="{82B94F2F-5CD6-0E41-97A5-A9B6E11F452D}" type="presParOf" srcId="{EE1D8FBA-D8E2-774A-B485-9326E47C67BA}" destId="{9760C4CC-CD15-F747-894D-4097793C5736}" srcOrd="0" destOrd="0" presId="urn:microsoft.com/office/officeart/2005/8/layout/hierarchy1"/>
    <dgm:cxn modelId="{51521E7E-15D4-8546-A139-8F1674986905}" type="presParOf" srcId="{EE1D8FBA-D8E2-774A-B485-9326E47C67BA}" destId="{2FD915A6-36CF-3245-A166-BCB822BA96F8}" srcOrd="1" destOrd="0" presId="urn:microsoft.com/office/officeart/2005/8/layout/hierarchy1"/>
    <dgm:cxn modelId="{A35CBAED-DB35-5B43-AA70-8D6C76C346F8}" type="presParOf" srcId="{813EA82B-908F-8740-A871-EE9EC63A2B85}" destId="{E1B2F63E-F9FE-9A44-8969-50CC3446E24A}" srcOrd="1" destOrd="0" presId="urn:microsoft.com/office/officeart/2005/8/layout/hierarchy1"/>
    <dgm:cxn modelId="{D03E8D13-50F1-3B4E-BA14-9E8B06121935}" type="presParOf" srcId="{F3A88FFA-0F96-7F4E-9B07-9A3D3103D5D4}" destId="{E57A17B8-F831-E64E-BD69-543D4B1FEB53}" srcOrd="1" destOrd="0" presId="urn:microsoft.com/office/officeart/2005/8/layout/hierarchy1"/>
    <dgm:cxn modelId="{475AE114-A7BE-134F-9E5B-7D364D0B65B7}" type="presParOf" srcId="{E57A17B8-F831-E64E-BD69-543D4B1FEB53}" destId="{1BAC3F66-97D9-E943-B5DB-D6CAE3289799}" srcOrd="0" destOrd="0" presId="urn:microsoft.com/office/officeart/2005/8/layout/hierarchy1"/>
    <dgm:cxn modelId="{0308E9EE-2129-D84C-9F39-7623D21B5516}" type="presParOf" srcId="{1BAC3F66-97D9-E943-B5DB-D6CAE3289799}" destId="{A7C2D257-F678-3940-AED2-1855A9B1B5FF}" srcOrd="0" destOrd="0" presId="urn:microsoft.com/office/officeart/2005/8/layout/hierarchy1"/>
    <dgm:cxn modelId="{A1A322D7-148A-904F-B694-E17F355C72C7}" type="presParOf" srcId="{1BAC3F66-97D9-E943-B5DB-D6CAE3289799}" destId="{9C6B32DD-C3BC-E14C-BB92-AFF5C7B6E08A}" srcOrd="1" destOrd="0" presId="urn:microsoft.com/office/officeart/2005/8/layout/hierarchy1"/>
    <dgm:cxn modelId="{FD07DB64-6669-0D42-B3CE-4E3F91018B61}" type="presParOf" srcId="{E57A17B8-F831-E64E-BD69-543D4B1FEB53}" destId="{CBBAAE47-DDD1-A247-AA76-25F07D372669}" srcOrd="1" destOrd="0" presId="urn:microsoft.com/office/officeart/2005/8/layout/hierarchy1"/>
    <dgm:cxn modelId="{FE8945DD-590A-0041-85F1-00803278E51A}" type="presParOf" srcId="{F3A88FFA-0F96-7F4E-9B07-9A3D3103D5D4}" destId="{E29AB6CF-72B7-D54A-ADFB-27547575161D}" srcOrd="2" destOrd="0" presId="urn:microsoft.com/office/officeart/2005/8/layout/hierarchy1"/>
    <dgm:cxn modelId="{E4D2F08A-CAA0-BE4A-B664-BB872489E136}" type="presParOf" srcId="{E29AB6CF-72B7-D54A-ADFB-27547575161D}" destId="{FA806D24-8EF0-874D-8428-BD81B7768479}" srcOrd="0" destOrd="0" presId="urn:microsoft.com/office/officeart/2005/8/layout/hierarchy1"/>
    <dgm:cxn modelId="{8C2050F2-1709-7A4E-B508-D86012684EB5}" type="presParOf" srcId="{FA806D24-8EF0-874D-8428-BD81B7768479}" destId="{22D1086C-CA5C-414F-939A-78FF940C059D}" srcOrd="0" destOrd="0" presId="urn:microsoft.com/office/officeart/2005/8/layout/hierarchy1"/>
    <dgm:cxn modelId="{69675941-2BF9-6741-A486-DF950159B3E5}" type="presParOf" srcId="{FA806D24-8EF0-874D-8428-BD81B7768479}" destId="{2659C720-B7C1-814A-9A5B-F01583CF58D7}" srcOrd="1" destOrd="0" presId="urn:microsoft.com/office/officeart/2005/8/layout/hierarchy1"/>
    <dgm:cxn modelId="{48D25012-8D77-D04B-9DF3-116B6777E542}" type="presParOf" srcId="{E29AB6CF-72B7-D54A-ADFB-27547575161D}" destId="{7ADB9813-70E4-2A40-A015-0F9FD9BDB76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E3AE61-9427-4C0B-A15E-64E14BA73B9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DB86DD-36E4-47EE-AB67-4775915A4D79}">
      <dgm:prSet/>
      <dgm:spPr/>
      <dgm:t>
        <a:bodyPr/>
        <a:lstStyle/>
        <a:p>
          <a:pPr>
            <a:lnSpc>
              <a:spcPct val="100000"/>
            </a:lnSpc>
          </a:pPr>
          <a:r>
            <a:rPr lang="en-US"/>
            <a:t>This dataset did not have date variable which restricted us from making analysis based on time-series, about how music is evolving with time.</a:t>
          </a:r>
        </a:p>
      </dgm:t>
    </dgm:pt>
    <dgm:pt modelId="{2B95B29C-854D-44DB-9916-37A2EFEDC913}" type="parTrans" cxnId="{7FBDAE05-5CE1-4263-B9EF-C5CA4B823CE9}">
      <dgm:prSet/>
      <dgm:spPr/>
      <dgm:t>
        <a:bodyPr/>
        <a:lstStyle/>
        <a:p>
          <a:endParaRPr lang="en-US"/>
        </a:p>
      </dgm:t>
    </dgm:pt>
    <dgm:pt modelId="{B7DEB676-CC84-4D2F-871D-A980492D39F9}" type="sibTrans" cxnId="{7FBDAE05-5CE1-4263-B9EF-C5CA4B823CE9}">
      <dgm:prSet/>
      <dgm:spPr/>
      <dgm:t>
        <a:bodyPr/>
        <a:lstStyle/>
        <a:p>
          <a:endParaRPr lang="en-US"/>
        </a:p>
      </dgm:t>
    </dgm:pt>
    <dgm:pt modelId="{D85E095B-51B0-4CE8-AE0F-249B4D99E7E6}">
      <dgm:prSet/>
      <dgm:spPr/>
      <dgm:t>
        <a:bodyPr/>
        <a:lstStyle/>
        <a:p>
          <a:pPr>
            <a:lnSpc>
              <a:spcPct val="100000"/>
            </a:lnSpc>
          </a:pPr>
          <a:r>
            <a:rPr lang="en-US" dirty="0"/>
            <a:t>Availability of many audio features made it quite difficult to choose right set  of features.</a:t>
          </a:r>
        </a:p>
      </dgm:t>
    </dgm:pt>
    <dgm:pt modelId="{B97056CC-4956-45A4-B57C-6A68F74BAF0D}" type="parTrans" cxnId="{5C1DC626-535F-4C81-9525-D34316532A8E}">
      <dgm:prSet/>
      <dgm:spPr/>
      <dgm:t>
        <a:bodyPr/>
        <a:lstStyle/>
        <a:p>
          <a:endParaRPr lang="en-US"/>
        </a:p>
      </dgm:t>
    </dgm:pt>
    <dgm:pt modelId="{6ECC5309-2282-4DFA-8820-94DAB6BEEFCC}" type="sibTrans" cxnId="{5C1DC626-535F-4C81-9525-D34316532A8E}">
      <dgm:prSet/>
      <dgm:spPr/>
      <dgm:t>
        <a:bodyPr/>
        <a:lstStyle/>
        <a:p>
          <a:endParaRPr lang="en-US"/>
        </a:p>
      </dgm:t>
    </dgm:pt>
    <dgm:pt modelId="{6677709C-D99B-4F65-9123-378AF96CA7ED}">
      <dgm:prSet/>
      <dgm:spPr/>
      <dgm:t>
        <a:bodyPr/>
        <a:lstStyle/>
        <a:p>
          <a:pPr>
            <a:lnSpc>
              <a:spcPct val="100000"/>
            </a:lnSpc>
          </a:pPr>
          <a:r>
            <a:rPr lang="en-US" dirty="0"/>
            <a:t>Since this dataset is big and has a lot of rows it was at times very time consuming to run different models.</a:t>
          </a:r>
        </a:p>
      </dgm:t>
    </dgm:pt>
    <dgm:pt modelId="{5D1AB984-3448-47F2-8553-0E234A9E7E03}" type="parTrans" cxnId="{3642F3FE-60C6-4D8E-8D4D-E0F478E78AED}">
      <dgm:prSet/>
      <dgm:spPr/>
      <dgm:t>
        <a:bodyPr/>
        <a:lstStyle/>
        <a:p>
          <a:endParaRPr lang="en-US"/>
        </a:p>
      </dgm:t>
    </dgm:pt>
    <dgm:pt modelId="{829FD943-C2CE-4946-9B61-5846A84F8F51}" type="sibTrans" cxnId="{3642F3FE-60C6-4D8E-8D4D-E0F478E78AED}">
      <dgm:prSet/>
      <dgm:spPr/>
      <dgm:t>
        <a:bodyPr/>
        <a:lstStyle/>
        <a:p>
          <a:endParaRPr lang="en-US"/>
        </a:p>
      </dgm:t>
    </dgm:pt>
    <dgm:pt modelId="{DC2A1DEF-936D-4985-859C-A0ABBC85A5EB}" type="pres">
      <dgm:prSet presAssocID="{ABE3AE61-9427-4C0B-A15E-64E14BA73B96}" presName="root" presStyleCnt="0">
        <dgm:presLayoutVars>
          <dgm:dir/>
          <dgm:resizeHandles val="exact"/>
        </dgm:presLayoutVars>
      </dgm:prSet>
      <dgm:spPr/>
    </dgm:pt>
    <dgm:pt modelId="{E76A08B3-7597-42B9-BF5E-5AE1B3CAB842}" type="pres">
      <dgm:prSet presAssocID="{73DB86DD-36E4-47EE-AB67-4775915A4D79}" presName="compNode" presStyleCnt="0"/>
      <dgm:spPr/>
    </dgm:pt>
    <dgm:pt modelId="{4FB235F9-A2A6-479E-A642-668F97E3E91D}" type="pres">
      <dgm:prSet presAssocID="{73DB86DD-36E4-47EE-AB67-4775915A4D79}" presName="bgRect" presStyleLbl="bgShp" presStyleIdx="0" presStyleCnt="3"/>
      <dgm:spPr/>
    </dgm:pt>
    <dgm:pt modelId="{960BDE70-9648-47AE-8110-8BF075829275}" type="pres">
      <dgm:prSet presAssocID="{73DB86DD-36E4-47EE-AB67-4775915A4D7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DDD8BE5B-F952-4511-8353-445BCA02C868}" type="pres">
      <dgm:prSet presAssocID="{73DB86DD-36E4-47EE-AB67-4775915A4D79}" presName="spaceRect" presStyleCnt="0"/>
      <dgm:spPr/>
    </dgm:pt>
    <dgm:pt modelId="{A5CFEA42-1134-49E5-900A-EF4F4E51FAE9}" type="pres">
      <dgm:prSet presAssocID="{73DB86DD-36E4-47EE-AB67-4775915A4D79}" presName="parTx" presStyleLbl="revTx" presStyleIdx="0" presStyleCnt="3">
        <dgm:presLayoutVars>
          <dgm:chMax val="0"/>
          <dgm:chPref val="0"/>
        </dgm:presLayoutVars>
      </dgm:prSet>
      <dgm:spPr/>
    </dgm:pt>
    <dgm:pt modelId="{01CCDED6-FA32-4590-AAD0-7703BE3150AC}" type="pres">
      <dgm:prSet presAssocID="{B7DEB676-CC84-4D2F-871D-A980492D39F9}" presName="sibTrans" presStyleCnt="0"/>
      <dgm:spPr/>
    </dgm:pt>
    <dgm:pt modelId="{C0DA1A05-E116-4FEE-83A2-458D340C28FA}" type="pres">
      <dgm:prSet presAssocID="{D85E095B-51B0-4CE8-AE0F-249B4D99E7E6}" presName="compNode" presStyleCnt="0"/>
      <dgm:spPr/>
    </dgm:pt>
    <dgm:pt modelId="{06EEF2B4-55A8-414B-8029-45BFD375A592}" type="pres">
      <dgm:prSet presAssocID="{D85E095B-51B0-4CE8-AE0F-249B4D99E7E6}" presName="bgRect" presStyleLbl="bgShp" presStyleIdx="1" presStyleCnt="3"/>
      <dgm:spPr/>
    </dgm:pt>
    <dgm:pt modelId="{19EAEC84-D556-4520-A3A0-EB9062696A2D}" type="pres">
      <dgm:prSet presAssocID="{D85E095B-51B0-4CE8-AE0F-249B4D99E7E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786756E0-8EE3-4B22-B0D0-052C4B73561E}" type="pres">
      <dgm:prSet presAssocID="{D85E095B-51B0-4CE8-AE0F-249B4D99E7E6}" presName="spaceRect" presStyleCnt="0"/>
      <dgm:spPr/>
    </dgm:pt>
    <dgm:pt modelId="{C2D82FFA-9DF7-4255-816C-A51613053DE8}" type="pres">
      <dgm:prSet presAssocID="{D85E095B-51B0-4CE8-AE0F-249B4D99E7E6}" presName="parTx" presStyleLbl="revTx" presStyleIdx="1" presStyleCnt="3">
        <dgm:presLayoutVars>
          <dgm:chMax val="0"/>
          <dgm:chPref val="0"/>
        </dgm:presLayoutVars>
      </dgm:prSet>
      <dgm:spPr/>
    </dgm:pt>
    <dgm:pt modelId="{4D595C3B-0CC9-4B1C-99EA-A15395E3010D}" type="pres">
      <dgm:prSet presAssocID="{6ECC5309-2282-4DFA-8820-94DAB6BEEFCC}" presName="sibTrans" presStyleCnt="0"/>
      <dgm:spPr/>
    </dgm:pt>
    <dgm:pt modelId="{D6D4158E-4336-4587-BB52-F96579A57D4A}" type="pres">
      <dgm:prSet presAssocID="{6677709C-D99B-4F65-9123-378AF96CA7ED}" presName="compNode" presStyleCnt="0"/>
      <dgm:spPr/>
    </dgm:pt>
    <dgm:pt modelId="{0F3E2449-F175-48AF-9242-BC21B379B7EA}" type="pres">
      <dgm:prSet presAssocID="{6677709C-D99B-4F65-9123-378AF96CA7ED}" presName="bgRect" presStyleLbl="bgShp" presStyleIdx="2" presStyleCnt="3"/>
      <dgm:spPr/>
    </dgm:pt>
    <dgm:pt modelId="{CEF720D1-DB17-4630-90DC-47D8BC3E7F24}" type="pres">
      <dgm:prSet presAssocID="{6677709C-D99B-4F65-9123-378AF96CA7E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ble"/>
        </a:ext>
      </dgm:extLst>
    </dgm:pt>
    <dgm:pt modelId="{CFC3A604-5D65-46FA-810F-53DCECD3CB19}" type="pres">
      <dgm:prSet presAssocID="{6677709C-D99B-4F65-9123-378AF96CA7ED}" presName="spaceRect" presStyleCnt="0"/>
      <dgm:spPr/>
    </dgm:pt>
    <dgm:pt modelId="{0971C52F-B1D0-4EBA-80FE-194800A4EEFC}" type="pres">
      <dgm:prSet presAssocID="{6677709C-D99B-4F65-9123-378AF96CA7ED}" presName="parTx" presStyleLbl="revTx" presStyleIdx="2" presStyleCnt="3">
        <dgm:presLayoutVars>
          <dgm:chMax val="0"/>
          <dgm:chPref val="0"/>
        </dgm:presLayoutVars>
      </dgm:prSet>
      <dgm:spPr/>
    </dgm:pt>
  </dgm:ptLst>
  <dgm:cxnLst>
    <dgm:cxn modelId="{7FBDAE05-5CE1-4263-B9EF-C5CA4B823CE9}" srcId="{ABE3AE61-9427-4C0B-A15E-64E14BA73B96}" destId="{73DB86DD-36E4-47EE-AB67-4775915A4D79}" srcOrd="0" destOrd="0" parTransId="{2B95B29C-854D-44DB-9916-37A2EFEDC913}" sibTransId="{B7DEB676-CC84-4D2F-871D-A980492D39F9}"/>
    <dgm:cxn modelId="{49054D17-A84B-4012-A4C1-83DA643DBCD8}" type="presOf" srcId="{ABE3AE61-9427-4C0B-A15E-64E14BA73B96}" destId="{DC2A1DEF-936D-4985-859C-A0ABBC85A5EB}" srcOrd="0" destOrd="0" presId="urn:microsoft.com/office/officeart/2018/2/layout/IconVerticalSolidList"/>
    <dgm:cxn modelId="{5C1DC626-535F-4C81-9525-D34316532A8E}" srcId="{ABE3AE61-9427-4C0B-A15E-64E14BA73B96}" destId="{D85E095B-51B0-4CE8-AE0F-249B4D99E7E6}" srcOrd="1" destOrd="0" parTransId="{B97056CC-4956-45A4-B57C-6A68F74BAF0D}" sibTransId="{6ECC5309-2282-4DFA-8820-94DAB6BEEFCC}"/>
    <dgm:cxn modelId="{B8A47053-431D-4F2B-A99D-0C4246FD8572}" type="presOf" srcId="{D85E095B-51B0-4CE8-AE0F-249B4D99E7E6}" destId="{C2D82FFA-9DF7-4255-816C-A51613053DE8}" srcOrd="0" destOrd="0" presId="urn:microsoft.com/office/officeart/2018/2/layout/IconVerticalSolidList"/>
    <dgm:cxn modelId="{02AF3291-E6ED-4D1C-96D0-3E049D77C096}" type="presOf" srcId="{6677709C-D99B-4F65-9123-378AF96CA7ED}" destId="{0971C52F-B1D0-4EBA-80FE-194800A4EEFC}" srcOrd="0" destOrd="0" presId="urn:microsoft.com/office/officeart/2018/2/layout/IconVerticalSolidList"/>
    <dgm:cxn modelId="{A0990BF1-02AC-460A-A15B-1EF49575A7B0}" type="presOf" srcId="{73DB86DD-36E4-47EE-AB67-4775915A4D79}" destId="{A5CFEA42-1134-49E5-900A-EF4F4E51FAE9}" srcOrd="0" destOrd="0" presId="urn:microsoft.com/office/officeart/2018/2/layout/IconVerticalSolidList"/>
    <dgm:cxn modelId="{3642F3FE-60C6-4D8E-8D4D-E0F478E78AED}" srcId="{ABE3AE61-9427-4C0B-A15E-64E14BA73B96}" destId="{6677709C-D99B-4F65-9123-378AF96CA7ED}" srcOrd="2" destOrd="0" parTransId="{5D1AB984-3448-47F2-8553-0E234A9E7E03}" sibTransId="{829FD943-C2CE-4946-9B61-5846A84F8F51}"/>
    <dgm:cxn modelId="{39ED6B49-ED0D-4278-9D0D-910C6B5C8741}" type="presParOf" srcId="{DC2A1DEF-936D-4985-859C-A0ABBC85A5EB}" destId="{E76A08B3-7597-42B9-BF5E-5AE1B3CAB842}" srcOrd="0" destOrd="0" presId="urn:microsoft.com/office/officeart/2018/2/layout/IconVerticalSolidList"/>
    <dgm:cxn modelId="{0CDC9A0A-2BBF-4191-A6AA-988704F9527F}" type="presParOf" srcId="{E76A08B3-7597-42B9-BF5E-5AE1B3CAB842}" destId="{4FB235F9-A2A6-479E-A642-668F97E3E91D}" srcOrd="0" destOrd="0" presId="urn:microsoft.com/office/officeart/2018/2/layout/IconVerticalSolidList"/>
    <dgm:cxn modelId="{C4979074-73B5-4E56-8A8E-CDC3FA83435B}" type="presParOf" srcId="{E76A08B3-7597-42B9-BF5E-5AE1B3CAB842}" destId="{960BDE70-9648-47AE-8110-8BF075829275}" srcOrd="1" destOrd="0" presId="urn:microsoft.com/office/officeart/2018/2/layout/IconVerticalSolidList"/>
    <dgm:cxn modelId="{8B41D2B6-4477-4419-A254-AFA5F3299FE0}" type="presParOf" srcId="{E76A08B3-7597-42B9-BF5E-5AE1B3CAB842}" destId="{DDD8BE5B-F952-4511-8353-445BCA02C868}" srcOrd="2" destOrd="0" presId="urn:microsoft.com/office/officeart/2018/2/layout/IconVerticalSolidList"/>
    <dgm:cxn modelId="{AA530ED2-E6C2-407E-B872-4CD70DE95B2B}" type="presParOf" srcId="{E76A08B3-7597-42B9-BF5E-5AE1B3CAB842}" destId="{A5CFEA42-1134-49E5-900A-EF4F4E51FAE9}" srcOrd="3" destOrd="0" presId="urn:microsoft.com/office/officeart/2018/2/layout/IconVerticalSolidList"/>
    <dgm:cxn modelId="{763EED91-FCFC-4DD6-9340-EC300F8E4F24}" type="presParOf" srcId="{DC2A1DEF-936D-4985-859C-A0ABBC85A5EB}" destId="{01CCDED6-FA32-4590-AAD0-7703BE3150AC}" srcOrd="1" destOrd="0" presId="urn:microsoft.com/office/officeart/2018/2/layout/IconVerticalSolidList"/>
    <dgm:cxn modelId="{7C61F3CC-7E3E-48AC-9B3D-3469E463E3BD}" type="presParOf" srcId="{DC2A1DEF-936D-4985-859C-A0ABBC85A5EB}" destId="{C0DA1A05-E116-4FEE-83A2-458D340C28FA}" srcOrd="2" destOrd="0" presId="urn:microsoft.com/office/officeart/2018/2/layout/IconVerticalSolidList"/>
    <dgm:cxn modelId="{B9932A3F-60B1-4A1A-99CB-70549634FF21}" type="presParOf" srcId="{C0DA1A05-E116-4FEE-83A2-458D340C28FA}" destId="{06EEF2B4-55A8-414B-8029-45BFD375A592}" srcOrd="0" destOrd="0" presId="urn:microsoft.com/office/officeart/2018/2/layout/IconVerticalSolidList"/>
    <dgm:cxn modelId="{F59F9E26-BFA5-4D91-A144-0E5965FE7B0F}" type="presParOf" srcId="{C0DA1A05-E116-4FEE-83A2-458D340C28FA}" destId="{19EAEC84-D556-4520-A3A0-EB9062696A2D}" srcOrd="1" destOrd="0" presId="urn:microsoft.com/office/officeart/2018/2/layout/IconVerticalSolidList"/>
    <dgm:cxn modelId="{C2DC66DE-6121-4D34-AC30-057673DE74FB}" type="presParOf" srcId="{C0DA1A05-E116-4FEE-83A2-458D340C28FA}" destId="{786756E0-8EE3-4B22-B0D0-052C4B73561E}" srcOrd="2" destOrd="0" presId="urn:microsoft.com/office/officeart/2018/2/layout/IconVerticalSolidList"/>
    <dgm:cxn modelId="{ABD9487E-074F-462D-AD5D-38EC6376F2E8}" type="presParOf" srcId="{C0DA1A05-E116-4FEE-83A2-458D340C28FA}" destId="{C2D82FFA-9DF7-4255-816C-A51613053DE8}" srcOrd="3" destOrd="0" presId="urn:microsoft.com/office/officeart/2018/2/layout/IconVerticalSolidList"/>
    <dgm:cxn modelId="{1162A4EB-576D-4722-90C2-FE846B119CA3}" type="presParOf" srcId="{DC2A1DEF-936D-4985-859C-A0ABBC85A5EB}" destId="{4D595C3B-0CC9-4B1C-99EA-A15395E3010D}" srcOrd="3" destOrd="0" presId="urn:microsoft.com/office/officeart/2018/2/layout/IconVerticalSolidList"/>
    <dgm:cxn modelId="{2B46859D-31F0-4300-91A3-A0FFABC13667}" type="presParOf" srcId="{DC2A1DEF-936D-4985-859C-A0ABBC85A5EB}" destId="{D6D4158E-4336-4587-BB52-F96579A57D4A}" srcOrd="4" destOrd="0" presId="urn:microsoft.com/office/officeart/2018/2/layout/IconVerticalSolidList"/>
    <dgm:cxn modelId="{B7BCAA71-05E5-4178-9705-68E03F90B0AA}" type="presParOf" srcId="{D6D4158E-4336-4587-BB52-F96579A57D4A}" destId="{0F3E2449-F175-48AF-9242-BC21B379B7EA}" srcOrd="0" destOrd="0" presId="urn:microsoft.com/office/officeart/2018/2/layout/IconVerticalSolidList"/>
    <dgm:cxn modelId="{4AF38EDE-A54A-4B47-A953-8855D711F5D3}" type="presParOf" srcId="{D6D4158E-4336-4587-BB52-F96579A57D4A}" destId="{CEF720D1-DB17-4630-90DC-47D8BC3E7F24}" srcOrd="1" destOrd="0" presId="urn:microsoft.com/office/officeart/2018/2/layout/IconVerticalSolidList"/>
    <dgm:cxn modelId="{AB873965-F555-48D3-A579-8E72BDA55C8E}" type="presParOf" srcId="{D6D4158E-4336-4587-BB52-F96579A57D4A}" destId="{CFC3A604-5D65-46FA-810F-53DCECD3CB19}" srcOrd="2" destOrd="0" presId="urn:microsoft.com/office/officeart/2018/2/layout/IconVerticalSolidList"/>
    <dgm:cxn modelId="{30E1BEB1-F2D4-424E-AFEF-C4671D91A9D5}" type="presParOf" srcId="{D6D4158E-4336-4587-BB52-F96579A57D4A}" destId="{0971C52F-B1D0-4EBA-80FE-194800A4EEF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3113A2-0807-874B-9A1F-E4BD2D2CAFA1}">
      <dsp:nvSpPr>
        <dsp:cNvPr id="0" name=""/>
        <dsp:cNvSpPr/>
      </dsp:nvSpPr>
      <dsp:spPr>
        <a:xfrm>
          <a:off x="3114" y="322909"/>
          <a:ext cx="2470621" cy="148237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Spotify tracks dataset from Kaggle which was collected from Spotify’s Web API (2022)</a:t>
          </a:r>
        </a:p>
      </dsp:txBody>
      <dsp:txXfrm>
        <a:off x="3114" y="322909"/>
        <a:ext cx="2470621" cy="1482372"/>
      </dsp:txXfrm>
    </dsp:sp>
    <dsp:sp modelId="{4A2B67B4-7EF6-6B4E-9661-9E608BF1E4DF}">
      <dsp:nvSpPr>
        <dsp:cNvPr id="0" name=""/>
        <dsp:cNvSpPr/>
      </dsp:nvSpPr>
      <dsp:spPr>
        <a:xfrm>
          <a:off x="2720797" y="322909"/>
          <a:ext cx="2470621" cy="148237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25 MB file size (CSV)</a:t>
          </a:r>
        </a:p>
      </dsp:txBody>
      <dsp:txXfrm>
        <a:off x="2720797" y="322909"/>
        <a:ext cx="2470621" cy="1482372"/>
      </dsp:txXfrm>
    </dsp:sp>
    <dsp:sp modelId="{9BDD59B3-CBA7-2F47-9E35-401ED7D88429}">
      <dsp:nvSpPr>
        <dsp:cNvPr id="0" name=""/>
        <dsp:cNvSpPr/>
      </dsp:nvSpPr>
      <dsp:spPr>
        <a:xfrm>
          <a:off x="5438481" y="322909"/>
          <a:ext cx="2470621" cy="148237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114,000 rows of data initially</a:t>
          </a:r>
        </a:p>
        <a:p>
          <a:pPr marL="0" lvl="0" indent="0" algn="ctr" defTabSz="889000">
            <a:lnSpc>
              <a:spcPct val="90000"/>
            </a:lnSpc>
            <a:spcBef>
              <a:spcPct val="0"/>
            </a:spcBef>
            <a:spcAft>
              <a:spcPct val="35000"/>
            </a:spcAft>
            <a:buNone/>
          </a:pPr>
          <a:r>
            <a:rPr lang="en-US" sz="2000" kern="1200" dirty="0"/>
            <a:t>76,962 rows after pre-processing</a:t>
          </a:r>
        </a:p>
      </dsp:txBody>
      <dsp:txXfrm>
        <a:off x="5438481" y="322909"/>
        <a:ext cx="2470621" cy="1482372"/>
      </dsp:txXfrm>
    </dsp:sp>
    <dsp:sp modelId="{01790419-6E80-784E-A848-0C38FF0F6485}">
      <dsp:nvSpPr>
        <dsp:cNvPr id="0" name=""/>
        <dsp:cNvSpPr/>
      </dsp:nvSpPr>
      <dsp:spPr>
        <a:xfrm>
          <a:off x="8156164" y="322909"/>
          <a:ext cx="2470621" cy="148237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125 genres</a:t>
          </a:r>
        </a:p>
        <a:p>
          <a:pPr marL="0" lvl="0" indent="0" algn="ctr" defTabSz="889000">
            <a:lnSpc>
              <a:spcPct val="90000"/>
            </a:lnSpc>
            <a:spcBef>
              <a:spcPct val="0"/>
            </a:spcBef>
            <a:spcAft>
              <a:spcPct val="35000"/>
            </a:spcAft>
            <a:buNone/>
          </a:pPr>
          <a:r>
            <a:rPr lang="en-US" sz="2000" kern="1200" dirty="0"/>
            <a:t>1000s of songs</a:t>
          </a:r>
        </a:p>
      </dsp:txBody>
      <dsp:txXfrm>
        <a:off x="8156164" y="322909"/>
        <a:ext cx="2470621" cy="1482372"/>
      </dsp:txXfrm>
    </dsp:sp>
    <dsp:sp modelId="{D722AACF-83D1-A14D-9211-81ACB68C9C5A}">
      <dsp:nvSpPr>
        <dsp:cNvPr id="0" name=""/>
        <dsp:cNvSpPr/>
      </dsp:nvSpPr>
      <dsp:spPr>
        <a:xfrm>
          <a:off x="1361955" y="2052344"/>
          <a:ext cx="2470621" cy="148237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Audio features like danceability, loudness, liveness, energy and valence of each track</a:t>
          </a:r>
        </a:p>
      </dsp:txBody>
      <dsp:txXfrm>
        <a:off x="1361955" y="2052344"/>
        <a:ext cx="2470621" cy="1482372"/>
      </dsp:txXfrm>
    </dsp:sp>
    <dsp:sp modelId="{13A558EA-986E-0543-BCB9-C8045B3C30F6}">
      <dsp:nvSpPr>
        <dsp:cNvPr id="0" name=""/>
        <dsp:cNvSpPr/>
      </dsp:nvSpPr>
      <dsp:spPr>
        <a:xfrm>
          <a:off x="4079639" y="2052344"/>
          <a:ext cx="2470621" cy="148237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Popularity based on artists, genres, tracks and audio features</a:t>
          </a:r>
          <a:endParaRPr lang="en-US" sz="2000" kern="1200" dirty="0"/>
        </a:p>
      </dsp:txBody>
      <dsp:txXfrm>
        <a:off x="4079639" y="2052344"/>
        <a:ext cx="2470621" cy="1482372"/>
      </dsp:txXfrm>
    </dsp:sp>
    <dsp:sp modelId="{115EE8BB-5862-E04E-9F03-306A6CC1D12E}">
      <dsp:nvSpPr>
        <dsp:cNvPr id="0" name=""/>
        <dsp:cNvSpPr/>
      </dsp:nvSpPr>
      <dsp:spPr>
        <a:xfrm>
          <a:off x="6797322" y="2052344"/>
          <a:ext cx="2470621" cy="148237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Popularity (0-100), with 100 being most popular </a:t>
          </a:r>
        </a:p>
      </dsp:txBody>
      <dsp:txXfrm>
        <a:off x="6797322" y="2052344"/>
        <a:ext cx="2470621" cy="14823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C8DDFD-81FE-8A4A-B846-CEDBD30016DD}">
      <dsp:nvSpPr>
        <dsp:cNvPr id="0" name=""/>
        <dsp:cNvSpPr/>
      </dsp:nvSpPr>
      <dsp:spPr>
        <a:xfrm>
          <a:off x="928688" y="0"/>
          <a:ext cx="4724399" cy="4724399"/>
        </a:xfrm>
        <a:prstGeom prst="diamond">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BD5083-BED0-4E45-90C6-60C0A663C7DF}">
      <dsp:nvSpPr>
        <dsp:cNvPr id="0" name=""/>
        <dsp:cNvSpPr/>
      </dsp:nvSpPr>
      <dsp:spPr>
        <a:xfrm>
          <a:off x="1377506" y="448818"/>
          <a:ext cx="1842516" cy="184251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Popularity&gt;90 </a:t>
          </a:r>
        </a:p>
        <a:p>
          <a:pPr marL="0" lvl="0" indent="0" algn="ctr" defTabSz="844550">
            <a:lnSpc>
              <a:spcPct val="90000"/>
            </a:lnSpc>
            <a:spcBef>
              <a:spcPct val="0"/>
            </a:spcBef>
            <a:spcAft>
              <a:spcPct val="35000"/>
            </a:spcAft>
            <a:buNone/>
          </a:pPr>
          <a:r>
            <a:rPr lang="en-US" sz="1900" kern="1200" dirty="0"/>
            <a:t>= </a:t>
          </a:r>
        </a:p>
        <a:p>
          <a:pPr marL="0" lvl="0" indent="0" algn="ctr" defTabSz="844550">
            <a:lnSpc>
              <a:spcPct val="90000"/>
            </a:lnSpc>
            <a:spcBef>
              <a:spcPct val="0"/>
            </a:spcBef>
            <a:spcAft>
              <a:spcPct val="35000"/>
            </a:spcAft>
            <a:buNone/>
          </a:pPr>
          <a:r>
            <a:rPr lang="en-US" sz="1900" kern="1200" dirty="0"/>
            <a:t>0.01%</a:t>
          </a:r>
        </a:p>
      </dsp:txBody>
      <dsp:txXfrm>
        <a:off x="1467450" y="538762"/>
        <a:ext cx="1662628" cy="1662628"/>
      </dsp:txXfrm>
    </dsp:sp>
    <dsp:sp modelId="{6F9FBC81-3DE7-6543-BA2F-B5A89762086D}">
      <dsp:nvSpPr>
        <dsp:cNvPr id="0" name=""/>
        <dsp:cNvSpPr/>
      </dsp:nvSpPr>
      <dsp:spPr>
        <a:xfrm>
          <a:off x="3361754" y="448818"/>
          <a:ext cx="1842516" cy="184251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Popularity&gt;60 </a:t>
          </a:r>
        </a:p>
        <a:p>
          <a:pPr marL="0" lvl="0" indent="0" algn="ctr" defTabSz="844550">
            <a:lnSpc>
              <a:spcPct val="90000"/>
            </a:lnSpc>
            <a:spcBef>
              <a:spcPct val="0"/>
            </a:spcBef>
            <a:spcAft>
              <a:spcPct val="35000"/>
            </a:spcAft>
            <a:buNone/>
          </a:pPr>
          <a:r>
            <a:rPr lang="en-US" sz="1900" kern="1200" dirty="0"/>
            <a:t>= </a:t>
          </a:r>
        </a:p>
        <a:p>
          <a:pPr marL="0" lvl="0" indent="0" algn="ctr" defTabSz="844550">
            <a:lnSpc>
              <a:spcPct val="90000"/>
            </a:lnSpc>
            <a:spcBef>
              <a:spcPct val="0"/>
            </a:spcBef>
            <a:spcAft>
              <a:spcPct val="35000"/>
            </a:spcAft>
            <a:buNone/>
          </a:pPr>
          <a:r>
            <a:rPr lang="en-US" sz="1900" kern="1200" dirty="0"/>
            <a:t>6.19%</a:t>
          </a:r>
        </a:p>
      </dsp:txBody>
      <dsp:txXfrm>
        <a:off x="3451698" y="538762"/>
        <a:ext cx="1662628" cy="1662628"/>
      </dsp:txXfrm>
    </dsp:sp>
    <dsp:sp modelId="{74C51AAE-F74E-5D41-85FA-7D8D3AE394E5}">
      <dsp:nvSpPr>
        <dsp:cNvPr id="0" name=""/>
        <dsp:cNvSpPr/>
      </dsp:nvSpPr>
      <dsp:spPr>
        <a:xfrm>
          <a:off x="1377506" y="2433066"/>
          <a:ext cx="1842516" cy="184251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Popularity&gt;40 </a:t>
          </a:r>
        </a:p>
        <a:p>
          <a:pPr marL="0" lvl="0" indent="0" algn="ctr" defTabSz="844550">
            <a:lnSpc>
              <a:spcPct val="90000"/>
            </a:lnSpc>
            <a:spcBef>
              <a:spcPct val="0"/>
            </a:spcBef>
            <a:spcAft>
              <a:spcPct val="35000"/>
            </a:spcAft>
            <a:buNone/>
          </a:pPr>
          <a:r>
            <a:rPr lang="en-US" sz="1900" kern="1200" dirty="0"/>
            <a:t>= </a:t>
          </a:r>
        </a:p>
        <a:p>
          <a:pPr marL="0" lvl="0" indent="0" algn="ctr" defTabSz="844550">
            <a:lnSpc>
              <a:spcPct val="90000"/>
            </a:lnSpc>
            <a:spcBef>
              <a:spcPct val="0"/>
            </a:spcBef>
            <a:spcAft>
              <a:spcPct val="35000"/>
            </a:spcAft>
            <a:buNone/>
          </a:pPr>
          <a:r>
            <a:rPr lang="en-US" sz="1900" kern="1200" dirty="0"/>
            <a:t>26.72%</a:t>
          </a:r>
        </a:p>
      </dsp:txBody>
      <dsp:txXfrm>
        <a:off x="1467450" y="2523010"/>
        <a:ext cx="1662628" cy="1662628"/>
      </dsp:txXfrm>
    </dsp:sp>
    <dsp:sp modelId="{56CC2909-DB45-524E-A68B-520B80392337}">
      <dsp:nvSpPr>
        <dsp:cNvPr id="0" name=""/>
        <dsp:cNvSpPr/>
      </dsp:nvSpPr>
      <dsp:spPr>
        <a:xfrm>
          <a:off x="3361754" y="2433066"/>
          <a:ext cx="1842516" cy="184251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Popularity&gt;20 </a:t>
          </a:r>
        </a:p>
        <a:p>
          <a:pPr marL="0" lvl="0" indent="0" algn="ctr" defTabSz="844550">
            <a:lnSpc>
              <a:spcPct val="90000"/>
            </a:lnSpc>
            <a:spcBef>
              <a:spcPct val="0"/>
            </a:spcBef>
            <a:spcAft>
              <a:spcPct val="35000"/>
            </a:spcAft>
            <a:buNone/>
          </a:pPr>
          <a:r>
            <a:rPr lang="en-US" sz="1900" kern="1200" dirty="0"/>
            <a:t>= </a:t>
          </a:r>
        </a:p>
        <a:p>
          <a:pPr marL="0" lvl="0" indent="0" algn="ctr" defTabSz="844550">
            <a:lnSpc>
              <a:spcPct val="90000"/>
            </a:lnSpc>
            <a:spcBef>
              <a:spcPct val="0"/>
            </a:spcBef>
            <a:spcAft>
              <a:spcPct val="35000"/>
            </a:spcAft>
            <a:buNone/>
          </a:pPr>
          <a:r>
            <a:rPr lang="en-US" sz="1900" kern="1200" dirty="0"/>
            <a:t>51.60%</a:t>
          </a:r>
        </a:p>
      </dsp:txBody>
      <dsp:txXfrm>
        <a:off x="3451698" y="2523010"/>
        <a:ext cx="1662628" cy="16626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60C4CC-CD15-F747-894D-4097793C5736}">
      <dsp:nvSpPr>
        <dsp:cNvPr id="0" name=""/>
        <dsp:cNvSpPr/>
      </dsp:nvSpPr>
      <dsp:spPr>
        <a:xfrm>
          <a:off x="0" y="705029"/>
          <a:ext cx="3007072" cy="19094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D915A6-36CF-3245-A166-BCB822BA96F8}">
      <dsp:nvSpPr>
        <dsp:cNvPr id="0" name=""/>
        <dsp:cNvSpPr/>
      </dsp:nvSpPr>
      <dsp:spPr>
        <a:xfrm>
          <a:off x="334119" y="1022442"/>
          <a:ext cx="3007072" cy="19094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Domain knowledge</a:t>
          </a:r>
        </a:p>
      </dsp:txBody>
      <dsp:txXfrm>
        <a:off x="390046" y="1078369"/>
        <a:ext cx="2895218" cy="1797636"/>
      </dsp:txXfrm>
    </dsp:sp>
    <dsp:sp modelId="{A7C2D257-F678-3940-AED2-1855A9B1B5FF}">
      <dsp:nvSpPr>
        <dsp:cNvPr id="0" name=""/>
        <dsp:cNvSpPr/>
      </dsp:nvSpPr>
      <dsp:spPr>
        <a:xfrm>
          <a:off x="3675310" y="705029"/>
          <a:ext cx="3007072" cy="19094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6B32DD-C3BC-E14C-BB92-AFF5C7B6E08A}">
      <dsp:nvSpPr>
        <dsp:cNvPr id="0" name=""/>
        <dsp:cNvSpPr/>
      </dsp:nvSpPr>
      <dsp:spPr>
        <a:xfrm>
          <a:off x="4009429" y="1022442"/>
          <a:ext cx="3007072" cy="19094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Work on limited set of features</a:t>
          </a:r>
        </a:p>
      </dsp:txBody>
      <dsp:txXfrm>
        <a:off x="4065356" y="1078369"/>
        <a:ext cx="2895218" cy="1797636"/>
      </dsp:txXfrm>
    </dsp:sp>
    <dsp:sp modelId="{22D1086C-CA5C-414F-939A-78FF940C059D}">
      <dsp:nvSpPr>
        <dsp:cNvPr id="0" name=""/>
        <dsp:cNvSpPr/>
      </dsp:nvSpPr>
      <dsp:spPr>
        <a:xfrm>
          <a:off x="7350620" y="705029"/>
          <a:ext cx="3007072" cy="19094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59C720-B7C1-814A-9A5B-F01583CF58D7}">
      <dsp:nvSpPr>
        <dsp:cNvPr id="0" name=""/>
        <dsp:cNvSpPr/>
      </dsp:nvSpPr>
      <dsp:spPr>
        <a:xfrm>
          <a:off x="7684739" y="1022442"/>
          <a:ext cx="3007072" cy="19094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Primary data vs Secondary Data</a:t>
          </a:r>
        </a:p>
      </dsp:txBody>
      <dsp:txXfrm>
        <a:off x="7740666" y="1078369"/>
        <a:ext cx="2895218" cy="17976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235F9-A2A6-479E-A642-668F97E3E91D}">
      <dsp:nvSpPr>
        <dsp:cNvPr id="0" name=""/>
        <dsp:cNvSpPr/>
      </dsp:nvSpPr>
      <dsp:spPr>
        <a:xfrm>
          <a:off x="0" y="443"/>
          <a:ext cx="10691265" cy="1038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0BDE70-9648-47AE-8110-8BF075829275}">
      <dsp:nvSpPr>
        <dsp:cNvPr id="0" name=""/>
        <dsp:cNvSpPr/>
      </dsp:nvSpPr>
      <dsp:spPr>
        <a:xfrm>
          <a:off x="314185" y="234135"/>
          <a:ext cx="571245" cy="571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FEA42-1134-49E5-900A-EF4F4E51FAE9}">
      <dsp:nvSpPr>
        <dsp:cNvPr id="0" name=""/>
        <dsp:cNvSpPr/>
      </dsp:nvSpPr>
      <dsp:spPr>
        <a:xfrm>
          <a:off x="1199616" y="443"/>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066800">
            <a:lnSpc>
              <a:spcPct val="100000"/>
            </a:lnSpc>
            <a:spcBef>
              <a:spcPct val="0"/>
            </a:spcBef>
            <a:spcAft>
              <a:spcPct val="35000"/>
            </a:spcAft>
            <a:buNone/>
          </a:pPr>
          <a:r>
            <a:rPr lang="en-US" sz="2400" kern="1200"/>
            <a:t>This dataset did not have date variable which restricted us from making analysis based on time-series, about how music is evolving with time.</a:t>
          </a:r>
        </a:p>
      </dsp:txBody>
      <dsp:txXfrm>
        <a:off x="1199616" y="443"/>
        <a:ext cx="9491648" cy="1038628"/>
      </dsp:txXfrm>
    </dsp:sp>
    <dsp:sp modelId="{06EEF2B4-55A8-414B-8029-45BFD375A592}">
      <dsp:nvSpPr>
        <dsp:cNvPr id="0" name=""/>
        <dsp:cNvSpPr/>
      </dsp:nvSpPr>
      <dsp:spPr>
        <a:xfrm>
          <a:off x="0" y="1298729"/>
          <a:ext cx="10691265" cy="1038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EAEC84-D556-4520-A3A0-EB9062696A2D}">
      <dsp:nvSpPr>
        <dsp:cNvPr id="0" name=""/>
        <dsp:cNvSpPr/>
      </dsp:nvSpPr>
      <dsp:spPr>
        <a:xfrm>
          <a:off x="314185" y="1532421"/>
          <a:ext cx="571245" cy="5712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D82FFA-9DF7-4255-816C-A51613053DE8}">
      <dsp:nvSpPr>
        <dsp:cNvPr id="0" name=""/>
        <dsp:cNvSpPr/>
      </dsp:nvSpPr>
      <dsp:spPr>
        <a:xfrm>
          <a:off x="1199616" y="1298729"/>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066800">
            <a:lnSpc>
              <a:spcPct val="100000"/>
            </a:lnSpc>
            <a:spcBef>
              <a:spcPct val="0"/>
            </a:spcBef>
            <a:spcAft>
              <a:spcPct val="35000"/>
            </a:spcAft>
            <a:buNone/>
          </a:pPr>
          <a:r>
            <a:rPr lang="en-US" sz="2400" kern="1200" dirty="0"/>
            <a:t>Availability of many audio features made it quite difficult to choose right set  of features.</a:t>
          </a:r>
        </a:p>
      </dsp:txBody>
      <dsp:txXfrm>
        <a:off x="1199616" y="1298729"/>
        <a:ext cx="9491648" cy="1038628"/>
      </dsp:txXfrm>
    </dsp:sp>
    <dsp:sp modelId="{0F3E2449-F175-48AF-9242-BC21B379B7EA}">
      <dsp:nvSpPr>
        <dsp:cNvPr id="0" name=""/>
        <dsp:cNvSpPr/>
      </dsp:nvSpPr>
      <dsp:spPr>
        <a:xfrm>
          <a:off x="0" y="2597015"/>
          <a:ext cx="10691265" cy="1038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F720D1-DB17-4630-90DC-47D8BC3E7F24}">
      <dsp:nvSpPr>
        <dsp:cNvPr id="0" name=""/>
        <dsp:cNvSpPr/>
      </dsp:nvSpPr>
      <dsp:spPr>
        <a:xfrm>
          <a:off x="314185" y="2830706"/>
          <a:ext cx="571245" cy="571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71C52F-B1D0-4EBA-80FE-194800A4EEFC}">
      <dsp:nvSpPr>
        <dsp:cNvPr id="0" name=""/>
        <dsp:cNvSpPr/>
      </dsp:nvSpPr>
      <dsp:spPr>
        <a:xfrm>
          <a:off x="1199616" y="2597015"/>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066800">
            <a:lnSpc>
              <a:spcPct val="100000"/>
            </a:lnSpc>
            <a:spcBef>
              <a:spcPct val="0"/>
            </a:spcBef>
            <a:spcAft>
              <a:spcPct val="35000"/>
            </a:spcAft>
            <a:buNone/>
          </a:pPr>
          <a:r>
            <a:rPr lang="en-US" sz="2400" kern="1200" dirty="0"/>
            <a:t>Since this dataset is big and has a lot of rows it was at times very time consuming to run different models.</a:t>
          </a:r>
        </a:p>
      </dsp:txBody>
      <dsp:txXfrm>
        <a:off x="1199616" y="2597015"/>
        <a:ext cx="9491648" cy="103862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11/30/22</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222545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11/30/22</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190137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11/30/22</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618028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11/30/22</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56801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11/30/22</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081247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11/30/22</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268520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11/30/22</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789614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11/30/22</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763274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11/30/22</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52259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11/30/22</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70841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11/30/22</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224658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11/30/22</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03856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statisticsbyjim.com/glossary/r-squared/"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AD654-CC31-15D9-A467-31F423798242}"/>
              </a:ext>
            </a:extLst>
          </p:cNvPr>
          <p:cNvSpPr>
            <a:spLocks noGrp="1"/>
          </p:cNvSpPr>
          <p:nvPr>
            <p:ph type="ctrTitle"/>
          </p:nvPr>
        </p:nvSpPr>
        <p:spPr>
          <a:xfrm>
            <a:off x="5604552" y="871758"/>
            <a:ext cx="5825448" cy="3871143"/>
          </a:xfrm>
        </p:spPr>
        <p:txBody>
          <a:bodyPr>
            <a:normAutofit/>
          </a:bodyPr>
          <a:lstStyle/>
          <a:p>
            <a:r>
              <a:rPr lang="en-US" dirty="0"/>
              <a:t>Spotify songs popularity visualization and analysis</a:t>
            </a:r>
          </a:p>
        </p:txBody>
      </p:sp>
      <p:sp>
        <p:nvSpPr>
          <p:cNvPr id="3" name="Subtitle 2">
            <a:extLst>
              <a:ext uri="{FF2B5EF4-FFF2-40B4-BE49-F238E27FC236}">
                <a16:creationId xmlns:a16="http://schemas.microsoft.com/office/drawing/2014/main" id="{1EAAF5E6-9B8D-DBB1-8CB5-7015BB7A17E4}"/>
              </a:ext>
            </a:extLst>
          </p:cNvPr>
          <p:cNvSpPr>
            <a:spLocks noGrp="1"/>
          </p:cNvSpPr>
          <p:nvPr>
            <p:ph type="subTitle" idx="1"/>
          </p:nvPr>
        </p:nvSpPr>
        <p:spPr>
          <a:xfrm>
            <a:off x="5619964" y="4785543"/>
            <a:ext cx="5322013" cy="1005657"/>
          </a:xfrm>
        </p:spPr>
        <p:txBody>
          <a:bodyPr>
            <a:normAutofit/>
          </a:bodyPr>
          <a:lstStyle/>
          <a:p>
            <a:r>
              <a:rPr lang="en-US" dirty="0" err="1"/>
              <a:t>Simrik</a:t>
            </a:r>
            <a:r>
              <a:rPr lang="en-US" dirty="0"/>
              <a:t> </a:t>
            </a:r>
            <a:r>
              <a:rPr lang="en-US" dirty="0" err="1"/>
              <a:t>Rijal</a:t>
            </a:r>
            <a:r>
              <a:rPr lang="en-US" dirty="0"/>
              <a:t> (300340875)</a:t>
            </a:r>
          </a:p>
          <a:p>
            <a:r>
              <a:rPr lang="en-US" dirty="0"/>
              <a:t>Sisir Ghimire Chettri (300340871)</a:t>
            </a:r>
          </a:p>
        </p:txBody>
      </p:sp>
      <p:pic>
        <p:nvPicPr>
          <p:cNvPr id="4" name="Picture 3" descr="Vector background of vibrant colors splashing">
            <a:extLst>
              <a:ext uri="{FF2B5EF4-FFF2-40B4-BE49-F238E27FC236}">
                <a16:creationId xmlns:a16="http://schemas.microsoft.com/office/drawing/2014/main" id="{9E8CC317-6F93-EBB3-BED1-71651BB07153}"/>
              </a:ext>
            </a:extLst>
          </p:cNvPr>
          <p:cNvPicPr>
            <a:picLocks noChangeAspect="1"/>
          </p:cNvPicPr>
          <p:nvPr/>
        </p:nvPicPr>
        <p:blipFill rotWithShape="1">
          <a:blip r:embed="rId2"/>
          <a:srcRect l="31437" r="20207" b="-1"/>
          <a:stretch/>
        </p:blipFill>
        <p:spPr>
          <a:xfrm>
            <a:off x="1" y="10"/>
            <a:ext cx="4876799" cy="6857989"/>
          </a:xfrm>
          <a:prstGeom prst="rect">
            <a:avLst/>
          </a:prstGeom>
        </p:spPr>
      </p:pic>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723900"/>
            <a:ext cx="57062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CF06E40-3ECB-4820-95B5-8A70B07D4B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6134100"/>
            <a:ext cx="56681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416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CA932-2BCA-97DF-E5D2-9A391E43F38A}"/>
              </a:ext>
            </a:extLst>
          </p:cNvPr>
          <p:cNvSpPr>
            <a:spLocks noGrp="1"/>
          </p:cNvSpPr>
          <p:nvPr>
            <p:ph type="title"/>
          </p:nvPr>
        </p:nvSpPr>
        <p:spPr>
          <a:xfrm>
            <a:off x="678426" y="781664"/>
            <a:ext cx="2664849" cy="1847235"/>
          </a:xfrm>
        </p:spPr>
        <p:txBody>
          <a:bodyPr>
            <a:normAutofit fontScale="90000"/>
          </a:bodyPr>
          <a:lstStyle/>
          <a:p>
            <a:r>
              <a:rPr lang="en-US" dirty="0"/>
              <a:t>Word cloud of most repeated Genres</a:t>
            </a:r>
          </a:p>
        </p:txBody>
      </p:sp>
      <p:sp>
        <p:nvSpPr>
          <p:cNvPr id="4" name="Text Placeholder 3">
            <a:extLst>
              <a:ext uri="{FF2B5EF4-FFF2-40B4-BE49-F238E27FC236}">
                <a16:creationId xmlns:a16="http://schemas.microsoft.com/office/drawing/2014/main" id="{8A9AF2E6-F76B-8A05-AC67-4F4F014F0672}"/>
              </a:ext>
            </a:extLst>
          </p:cNvPr>
          <p:cNvSpPr>
            <a:spLocks noGrp="1"/>
          </p:cNvSpPr>
          <p:nvPr>
            <p:ph type="body" sz="half" idx="2"/>
          </p:nvPr>
        </p:nvSpPr>
        <p:spPr>
          <a:xfrm>
            <a:off x="688258" y="2628899"/>
            <a:ext cx="3683717" cy="3240089"/>
          </a:xfrm>
        </p:spPr>
        <p:txBody>
          <a:bodyPr>
            <a:normAutofit lnSpcReduction="10000"/>
          </a:bodyPr>
          <a:lstStyle/>
          <a:p>
            <a:pPr marL="342900" indent="-342900">
              <a:buFont typeface="Arial" panose="020B0604020202020204" pitchFamily="34" charset="0"/>
              <a:buAutoNum type="arabicPeriod"/>
            </a:pPr>
            <a:r>
              <a:rPr lang="en-US" dirty="0"/>
              <a:t>Heavy metal</a:t>
            </a:r>
          </a:p>
          <a:p>
            <a:pPr marL="342900" indent="-342900">
              <a:buAutoNum type="arabicPeriod"/>
            </a:pPr>
            <a:r>
              <a:rPr lang="en-US" dirty="0"/>
              <a:t>Black Metal </a:t>
            </a:r>
          </a:p>
          <a:p>
            <a:pPr marL="342900" indent="-342900">
              <a:buAutoNum type="arabicPeriod"/>
            </a:pPr>
            <a:r>
              <a:rPr lang="en-US" dirty="0"/>
              <a:t>New age </a:t>
            </a:r>
          </a:p>
          <a:p>
            <a:pPr marL="342900" indent="-342900">
              <a:buAutoNum type="arabicPeriod"/>
            </a:pPr>
            <a:r>
              <a:rPr lang="en-US" dirty="0"/>
              <a:t>World music</a:t>
            </a:r>
          </a:p>
          <a:p>
            <a:pPr marL="342900" indent="-342900">
              <a:buAutoNum type="arabicPeriod"/>
            </a:pPr>
            <a:r>
              <a:rPr lang="en-US" dirty="0"/>
              <a:t>Death metal</a:t>
            </a:r>
          </a:p>
          <a:p>
            <a:pPr marL="342900" indent="-342900">
              <a:buAutoNum type="arabicPeriod"/>
            </a:pPr>
            <a:r>
              <a:rPr lang="en-US" dirty="0"/>
              <a:t>Detroit techno</a:t>
            </a:r>
          </a:p>
          <a:p>
            <a:pPr marL="342900" indent="-342900">
              <a:buAutoNum type="arabicPeriod"/>
            </a:pPr>
            <a:r>
              <a:rPr lang="en-US" dirty="0"/>
              <a:t>Hard rock </a:t>
            </a:r>
          </a:p>
          <a:p>
            <a:pPr marL="342900" indent="-342900">
              <a:buAutoNum type="arabicPeriod"/>
            </a:pPr>
            <a:r>
              <a:rPr lang="en-US" dirty="0"/>
              <a:t>Trip hop</a:t>
            </a:r>
          </a:p>
        </p:txBody>
      </p:sp>
      <p:pic>
        <p:nvPicPr>
          <p:cNvPr id="12" name="Content Placeholder 11" descr="Text&#10;&#10;Description automatically generated with medium confidence">
            <a:extLst>
              <a:ext uri="{FF2B5EF4-FFF2-40B4-BE49-F238E27FC236}">
                <a16:creationId xmlns:a16="http://schemas.microsoft.com/office/drawing/2014/main" id="{0E855F3E-E06F-0670-E358-76312531CCDF}"/>
              </a:ext>
            </a:extLst>
          </p:cNvPr>
          <p:cNvPicPr>
            <a:picLocks noGrp="1" noChangeAspect="1"/>
          </p:cNvPicPr>
          <p:nvPr>
            <p:ph idx="1"/>
          </p:nvPr>
        </p:nvPicPr>
        <p:blipFill>
          <a:blip r:embed="rId2"/>
          <a:stretch>
            <a:fillRect/>
          </a:stretch>
        </p:blipFill>
        <p:spPr>
          <a:xfrm>
            <a:off x="3231248" y="1315394"/>
            <a:ext cx="8282326" cy="4227212"/>
          </a:xfrm>
        </p:spPr>
      </p:pic>
    </p:spTree>
    <p:extLst>
      <p:ext uri="{BB962C8B-B14F-4D97-AF65-F5344CB8AC3E}">
        <p14:creationId xmlns:p14="http://schemas.microsoft.com/office/powerpoint/2010/main" val="602932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7161D-5E14-672B-E767-DBC735C20A10}"/>
              </a:ext>
            </a:extLst>
          </p:cNvPr>
          <p:cNvSpPr>
            <a:spLocks noGrp="1"/>
          </p:cNvSpPr>
          <p:nvPr>
            <p:ph type="title"/>
          </p:nvPr>
        </p:nvSpPr>
        <p:spPr>
          <a:xfrm>
            <a:off x="695325" y="897753"/>
            <a:ext cx="3635046" cy="1575391"/>
          </a:xfrm>
        </p:spPr>
        <p:txBody>
          <a:bodyPr>
            <a:normAutofit/>
          </a:bodyPr>
          <a:lstStyle/>
          <a:p>
            <a:r>
              <a:rPr lang="en-US" dirty="0"/>
              <a:t>Correlation (heatmap)</a:t>
            </a:r>
          </a:p>
        </p:txBody>
      </p:sp>
      <p:cxnSp>
        <p:nvCxnSpPr>
          <p:cNvPr id="14" name="Straight Connector 1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585F7401-84B8-5447-165E-5732F3990C53}"/>
              </a:ext>
            </a:extLst>
          </p:cNvPr>
          <p:cNvSpPr>
            <a:spLocks noGrp="1"/>
          </p:cNvSpPr>
          <p:nvPr>
            <p:ph idx="1"/>
          </p:nvPr>
        </p:nvSpPr>
        <p:spPr>
          <a:xfrm>
            <a:off x="695325" y="2710035"/>
            <a:ext cx="3587668" cy="3500265"/>
          </a:xfrm>
        </p:spPr>
        <p:txBody>
          <a:bodyPr>
            <a:normAutofit fontScale="85000" lnSpcReduction="20000"/>
          </a:bodyPr>
          <a:lstStyle/>
          <a:p>
            <a:pPr rtl="0"/>
            <a:r>
              <a:rPr lang="en-CA" dirty="0"/>
              <a:t>Energy and loudness are positively correlated with each other because it makes sense for loud music to be energetic. Similarly, valence is also positively correlated with danceability because valence represents songs which are happy and cheerful.</a:t>
            </a:r>
          </a:p>
          <a:p>
            <a:pPr rtl="0"/>
            <a:r>
              <a:rPr lang="en-CA" dirty="0"/>
              <a:t>Whereas, </a:t>
            </a:r>
            <a:r>
              <a:rPr lang="en-CA" dirty="0" err="1"/>
              <a:t>acousticness</a:t>
            </a:r>
            <a:r>
              <a:rPr lang="en-CA" dirty="0"/>
              <a:t> is negatively correlated with energy and loudness because acoustic songs are quiet and calm.</a:t>
            </a:r>
          </a:p>
          <a:p>
            <a:endParaRPr lang="en-US" dirty="0"/>
          </a:p>
        </p:txBody>
      </p:sp>
      <p:pic>
        <p:nvPicPr>
          <p:cNvPr id="5" name="Content Placeholder 4" descr="Chart, timeline&#10;&#10;Description automatically generated">
            <a:extLst>
              <a:ext uri="{FF2B5EF4-FFF2-40B4-BE49-F238E27FC236}">
                <a16:creationId xmlns:a16="http://schemas.microsoft.com/office/drawing/2014/main" id="{2594B8B0-63E8-A9C0-D5DE-1E6B8092EEDC}"/>
              </a:ext>
            </a:extLst>
          </p:cNvPr>
          <p:cNvPicPr>
            <a:picLocks noChangeAspect="1"/>
          </p:cNvPicPr>
          <p:nvPr/>
        </p:nvPicPr>
        <p:blipFill>
          <a:blip r:embed="rId2"/>
          <a:stretch>
            <a:fillRect/>
          </a:stretch>
        </p:blipFill>
        <p:spPr>
          <a:xfrm>
            <a:off x="4324348" y="1547765"/>
            <a:ext cx="7067552" cy="4081509"/>
          </a:xfrm>
          <a:prstGeom prst="rect">
            <a:avLst/>
          </a:prstGeom>
        </p:spPr>
      </p:pic>
    </p:spTree>
    <p:extLst>
      <p:ext uri="{BB962C8B-B14F-4D97-AF65-F5344CB8AC3E}">
        <p14:creationId xmlns:p14="http://schemas.microsoft.com/office/powerpoint/2010/main" val="1993762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34DAF-CB50-12B2-411F-DAEA0967C1F5}"/>
              </a:ext>
            </a:extLst>
          </p:cNvPr>
          <p:cNvSpPr>
            <a:spLocks noGrp="1"/>
          </p:cNvSpPr>
          <p:nvPr>
            <p:ph type="title"/>
          </p:nvPr>
        </p:nvSpPr>
        <p:spPr/>
        <p:txBody>
          <a:bodyPr/>
          <a:lstStyle/>
          <a:p>
            <a:r>
              <a:rPr lang="en-US" dirty="0"/>
              <a:t>Correlation: Loudness vs energy</a:t>
            </a:r>
          </a:p>
        </p:txBody>
      </p:sp>
      <p:pic>
        <p:nvPicPr>
          <p:cNvPr id="6" name="Content Placeholder 5" descr="Chart, scatter chart&#10;&#10;Description automatically generated">
            <a:extLst>
              <a:ext uri="{FF2B5EF4-FFF2-40B4-BE49-F238E27FC236}">
                <a16:creationId xmlns:a16="http://schemas.microsoft.com/office/drawing/2014/main" id="{CB9258C1-0C0E-7FCC-3AAD-0B8C39BA3E92}"/>
              </a:ext>
            </a:extLst>
          </p:cNvPr>
          <p:cNvPicPr>
            <a:picLocks noGrp="1" noChangeAspect="1"/>
          </p:cNvPicPr>
          <p:nvPr>
            <p:ph idx="1"/>
          </p:nvPr>
        </p:nvPicPr>
        <p:blipFill>
          <a:blip r:embed="rId2"/>
          <a:stretch>
            <a:fillRect/>
          </a:stretch>
        </p:blipFill>
        <p:spPr>
          <a:xfrm>
            <a:off x="4817836" y="1567588"/>
            <a:ext cx="6537552" cy="3933100"/>
          </a:xfrm>
        </p:spPr>
      </p:pic>
      <p:sp>
        <p:nvSpPr>
          <p:cNvPr id="4" name="Text Placeholder 3">
            <a:extLst>
              <a:ext uri="{FF2B5EF4-FFF2-40B4-BE49-F238E27FC236}">
                <a16:creationId xmlns:a16="http://schemas.microsoft.com/office/drawing/2014/main" id="{BCF81D06-691C-9B43-83F6-153EF8BBB822}"/>
              </a:ext>
            </a:extLst>
          </p:cNvPr>
          <p:cNvSpPr>
            <a:spLocks noGrp="1"/>
          </p:cNvSpPr>
          <p:nvPr>
            <p:ph type="body" sz="half" idx="2"/>
          </p:nvPr>
        </p:nvSpPr>
        <p:spPr/>
        <p:txBody>
          <a:bodyPr/>
          <a:lstStyle/>
          <a:p>
            <a:r>
              <a:rPr lang="en-US" dirty="0"/>
              <a:t>Loudness and energy correlated with each other at almost 45 degree which suggests that there is strong relation between a song being loud and energetic.</a:t>
            </a:r>
          </a:p>
        </p:txBody>
      </p:sp>
    </p:spTree>
    <p:extLst>
      <p:ext uri="{BB962C8B-B14F-4D97-AF65-F5344CB8AC3E}">
        <p14:creationId xmlns:p14="http://schemas.microsoft.com/office/powerpoint/2010/main" val="211905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9C33-44F3-134E-F008-2ABC1EFD84E5}"/>
              </a:ext>
            </a:extLst>
          </p:cNvPr>
          <p:cNvSpPr>
            <a:spLocks noGrp="1"/>
          </p:cNvSpPr>
          <p:nvPr>
            <p:ph type="title"/>
          </p:nvPr>
        </p:nvSpPr>
        <p:spPr>
          <a:xfrm>
            <a:off x="688257" y="867390"/>
            <a:ext cx="4093599" cy="1223452"/>
          </a:xfrm>
        </p:spPr>
        <p:txBody>
          <a:bodyPr>
            <a:normAutofit fontScale="90000"/>
          </a:bodyPr>
          <a:lstStyle/>
          <a:p>
            <a:r>
              <a:rPr lang="en-US" dirty="0"/>
              <a:t>Correlation: Loudness vs popularity</a:t>
            </a:r>
          </a:p>
        </p:txBody>
      </p:sp>
      <p:pic>
        <p:nvPicPr>
          <p:cNvPr id="6" name="Content Placeholder 5" descr="Chart, scatter chart&#10;&#10;Description automatically generated">
            <a:extLst>
              <a:ext uri="{FF2B5EF4-FFF2-40B4-BE49-F238E27FC236}">
                <a16:creationId xmlns:a16="http://schemas.microsoft.com/office/drawing/2014/main" id="{C8A7C768-4816-B004-750E-1546E70D4183}"/>
              </a:ext>
            </a:extLst>
          </p:cNvPr>
          <p:cNvPicPr>
            <a:picLocks noGrp="1" noChangeAspect="1"/>
          </p:cNvPicPr>
          <p:nvPr>
            <p:ph idx="1"/>
          </p:nvPr>
        </p:nvPicPr>
        <p:blipFill>
          <a:blip r:embed="rId2"/>
          <a:stretch>
            <a:fillRect/>
          </a:stretch>
        </p:blipFill>
        <p:spPr>
          <a:xfrm>
            <a:off x="4747561" y="1542035"/>
            <a:ext cx="6607827" cy="4030089"/>
          </a:xfrm>
        </p:spPr>
      </p:pic>
      <p:sp>
        <p:nvSpPr>
          <p:cNvPr id="4" name="Text Placeholder 3">
            <a:extLst>
              <a:ext uri="{FF2B5EF4-FFF2-40B4-BE49-F238E27FC236}">
                <a16:creationId xmlns:a16="http://schemas.microsoft.com/office/drawing/2014/main" id="{A191711E-BA33-F971-10AB-B593B24C3DBD}"/>
              </a:ext>
            </a:extLst>
          </p:cNvPr>
          <p:cNvSpPr>
            <a:spLocks noGrp="1"/>
          </p:cNvSpPr>
          <p:nvPr>
            <p:ph type="body" sz="half" idx="2"/>
          </p:nvPr>
        </p:nvSpPr>
        <p:spPr/>
        <p:txBody>
          <a:bodyPr/>
          <a:lstStyle/>
          <a:p>
            <a:r>
              <a:rPr lang="en-US" dirty="0"/>
              <a:t>With over 100,000 songs we can infer that there’s slight correlation between the music being and loud and popular.</a:t>
            </a:r>
          </a:p>
          <a:p>
            <a:endParaRPr lang="en-US" dirty="0"/>
          </a:p>
          <a:p>
            <a:r>
              <a:rPr lang="en-US" dirty="0"/>
              <a:t>Most of the loud music are popular compared to the ones that are less loud.</a:t>
            </a:r>
          </a:p>
        </p:txBody>
      </p:sp>
    </p:spTree>
    <p:extLst>
      <p:ext uri="{BB962C8B-B14F-4D97-AF65-F5344CB8AC3E}">
        <p14:creationId xmlns:p14="http://schemas.microsoft.com/office/powerpoint/2010/main" val="3789097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B2039-8B93-ABBE-2C17-0A1CD0FA1FD1}"/>
              </a:ext>
            </a:extLst>
          </p:cNvPr>
          <p:cNvSpPr>
            <a:spLocks noGrp="1"/>
          </p:cNvSpPr>
          <p:nvPr>
            <p:ph type="title"/>
          </p:nvPr>
        </p:nvSpPr>
        <p:spPr>
          <a:xfrm>
            <a:off x="700087" y="909638"/>
            <a:ext cx="10691813" cy="1155618"/>
          </a:xfrm>
        </p:spPr>
        <p:txBody>
          <a:bodyPr vert="horz" lIns="91440" tIns="45720" rIns="91440" bIns="45720" rtlCol="0" anchor="t">
            <a:normAutofit/>
          </a:bodyPr>
          <a:lstStyle/>
          <a:p>
            <a:r>
              <a:rPr lang="en-US" sz="4000" kern="1200" cap="all" spc="30" baseline="0" dirty="0">
                <a:solidFill>
                  <a:schemeClr val="tx1"/>
                </a:solidFill>
                <a:latin typeface="+mj-lt"/>
                <a:ea typeface="+mj-ea"/>
                <a:cs typeface="+mj-cs"/>
              </a:rPr>
              <a:t>INITIAL Challenges with dataset</a:t>
            </a:r>
          </a:p>
        </p:txBody>
      </p:sp>
      <p:cxnSp>
        <p:nvCxnSpPr>
          <p:cNvPr id="16" name="Straight Connector 15">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Text Placeholder 3">
            <a:extLst>
              <a:ext uri="{FF2B5EF4-FFF2-40B4-BE49-F238E27FC236}">
                <a16:creationId xmlns:a16="http://schemas.microsoft.com/office/drawing/2014/main" id="{BF08AF9E-8A15-2821-090E-1C7B037D71D8}"/>
              </a:ext>
            </a:extLst>
          </p:cNvPr>
          <p:cNvGraphicFramePr/>
          <p:nvPr>
            <p:extLst>
              <p:ext uri="{D42A27DB-BD31-4B8C-83A1-F6EECF244321}">
                <p14:modId xmlns:p14="http://schemas.microsoft.com/office/powerpoint/2010/main" val="1325216558"/>
              </p:ext>
            </p:extLst>
          </p:nvPr>
        </p:nvGraphicFramePr>
        <p:xfrm>
          <a:off x="700088" y="2292350"/>
          <a:ext cx="10691812" cy="3636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4298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2E0F0-5A95-D7BB-CC1A-F9A4E1E02CC6}"/>
              </a:ext>
            </a:extLst>
          </p:cNvPr>
          <p:cNvSpPr>
            <a:spLocks noGrp="1"/>
          </p:cNvSpPr>
          <p:nvPr>
            <p:ph type="title"/>
          </p:nvPr>
        </p:nvSpPr>
        <p:spPr/>
        <p:txBody>
          <a:bodyPr/>
          <a:lstStyle/>
          <a:p>
            <a:r>
              <a:rPr lang="en-US" dirty="0"/>
              <a:t>SPOTIFY web </a:t>
            </a:r>
            <a:r>
              <a:rPr lang="en-US" dirty="0" err="1"/>
              <a:t>api</a:t>
            </a:r>
            <a:endParaRPr lang="en-US" dirty="0"/>
          </a:p>
        </p:txBody>
      </p:sp>
      <p:pic>
        <p:nvPicPr>
          <p:cNvPr id="6" name="Content Placeholder 5" descr="Text&#10;&#10;Description automatically generated">
            <a:extLst>
              <a:ext uri="{FF2B5EF4-FFF2-40B4-BE49-F238E27FC236}">
                <a16:creationId xmlns:a16="http://schemas.microsoft.com/office/drawing/2014/main" id="{B1E4DC76-D8B7-A8A3-1D7F-ECC89871AD63}"/>
              </a:ext>
            </a:extLst>
          </p:cNvPr>
          <p:cNvPicPr>
            <a:picLocks noGrp="1" noChangeAspect="1"/>
          </p:cNvPicPr>
          <p:nvPr>
            <p:ph idx="1"/>
          </p:nvPr>
        </p:nvPicPr>
        <p:blipFill>
          <a:blip r:embed="rId2"/>
          <a:stretch>
            <a:fillRect/>
          </a:stretch>
        </p:blipFill>
        <p:spPr>
          <a:xfrm>
            <a:off x="5238630" y="987425"/>
            <a:ext cx="6061315" cy="4873625"/>
          </a:xfrm>
        </p:spPr>
      </p:pic>
      <p:sp>
        <p:nvSpPr>
          <p:cNvPr id="4" name="Text Placeholder 3">
            <a:extLst>
              <a:ext uri="{FF2B5EF4-FFF2-40B4-BE49-F238E27FC236}">
                <a16:creationId xmlns:a16="http://schemas.microsoft.com/office/drawing/2014/main" id="{863DB8AD-BBCF-18FD-AD16-3F9E305B9D7A}"/>
              </a:ext>
            </a:extLst>
          </p:cNvPr>
          <p:cNvSpPr>
            <a:spLocks noGrp="1"/>
          </p:cNvSpPr>
          <p:nvPr>
            <p:ph type="body" sz="half" idx="2"/>
          </p:nvPr>
        </p:nvSpPr>
        <p:spPr/>
        <p:txBody>
          <a:bodyPr/>
          <a:lstStyle/>
          <a:p>
            <a:pPr marL="285750" indent="-285750">
              <a:buFontTx/>
              <a:buChar char="-"/>
            </a:pPr>
            <a:r>
              <a:rPr lang="en-US" dirty="0"/>
              <a:t>Get tracks, album, artists</a:t>
            </a:r>
          </a:p>
          <a:p>
            <a:pPr marL="285750" indent="-285750">
              <a:buFontTx/>
              <a:buChar char="-"/>
            </a:pPr>
            <a:r>
              <a:rPr lang="en-US" dirty="0"/>
              <a:t>Python package: </a:t>
            </a:r>
          </a:p>
          <a:p>
            <a:pPr marL="285750" indent="-285750">
              <a:buFontTx/>
              <a:buChar char="-"/>
            </a:pPr>
            <a:r>
              <a:rPr lang="en-US" dirty="0"/>
              <a:t>pip install </a:t>
            </a:r>
            <a:r>
              <a:rPr lang="en-US" dirty="0" err="1"/>
              <a:t>spotipy</a:t>
            </a:r>
            <a:endParaRPr lang="en-US" dirty="0"/>
          </a:p>
        </p:txBody>
      </p:sp>
    </p:spTree>
    <p:extLst>
      <p:ext uri="{BB962C8B-B14F-4D97-AF65-F5344CB8AC3E}">
        <p14:creationId xmlns:p14="http://schemas.microsoft.com/office/powerpoint/2010/main" val="1436309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FAF2F476-94E0-87E9-8D0F-8814946007D2}"/>
              </a:ext>
            </a:extLst>
          </p:cNvPr>
          <p:cNvPicPr>
            <a:picLocks noChangeAspect="1"/>
          </p:cNvPicPr>
          <p:nvPr/>
        </p:nvPicPr>
        <p:blipFill>
          <a:blip r:embed="rId2"/>
          <a:stretch>
            <a:fillRect/>
          </a:stretch>
        </p:blipFill>
        <p:spPr>
          <a:xfrm>
            <a:off x="2995746" y="1031638"/>
            <a:ext cx="6200508" cy="4794724"/>
          </a:xfrm>
          <a:prstGeom prst="rect">
            <a:avLst/>
          </a:prstGeom>
        </p:spPr>
      </p:pic>
    </p:spTree>
    <p:extLst>
      <p:ext uri="{BB962C8B-B14F-4D97-AF65-F5344CB8AC3E}">
        <p14:creationId xmlns:p14="http://schemas.microsoft.com/office/powerpoint/2010/main" val="4025128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408DC99-8A13-AB0F-9DB3-C756F17B3FBC}"/>
              </a:ext>
            </a:extLst>
          </p:cNvPr>
          <p:cNvSpPr txBox="1"/>
          <p:nvPr/>
        </p:nvSpPr>
        <p:spPr>
          <a:xfrm>
            <a:off x="695324" y="897752"/>
            <a:ext cx="3601757" cy="1955927"/>
          </a:xfrm>
          <a:prstGeom prst="rect">
            <a:avLst/>
          </a:prstGeom>
        </p:spPr>
        <p:txBody>
          <a:bodyPr vert="horz" lIns="91440" tIns="45720" rIns="91440" bIns="45720" rtlCol="0" anchor="t">
            <a:normAutofit/>
          </a:bodyPr>
          <a:lstStyle/>
          <a:p>
            <a:pPr>
              <a:spcBef>
                <a:spcPct val="0"/>
              </a:spcBef>
              <a:spcAft>
                <a:spcPts val="600"/>
              </a:spcAft>
            </a:pPr>
            <a:r>
              <a:rPr lang="en-US" sz="4000" kern="1200" cap="all" spc="30" baseline="0">
                <a:solidFill>
                  <a:schemeClr val="tx1"/>
                </a:solidFill>
                <a:latin typeface="+mj-lt"/>
                <a:ea typeface="+mj-ea"/>
                <a:cs typeface="+mj-cs"/>
              </a:rPr>
              <a:t>Audio Features</a:t>
            </a:r>
          </a:p>
        </p:txBody>
      </p:sp>
      <p:cxnSp>
        <p:nvCxnSpPr>
          <p:cNvPr id="15" name="Straight Connector 14">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20481B5-7D66-EB05-901C-6A173E10930F}"/>
              </a:ext>
            </a:extLst>
          </p:cNvPr>
          <p:cNvSpPr txBox="1"/>
          <p:nvPr/>
        </p:nvSpPr>
        <p:spPr>
          <a:xfrm>
            <a:off x="683373" y="2853679"/>
            <a:ext cx="3613708" cy="3391733"/>
          </a:xfrm>
          <a:prstGeom prst="rect">
            <a:avLst/>
          </a:prstGeom>
        </p:spPr>
        <p:txBody>
          <a:bodyPr vert="horz" lIns="91440" tIns="45720" rIns="91440" bIns="45720" rtlCol="0">
            <a:normAutofit/>
          </a:bodyPr>
          <a:lstStyle/>
          <a:p>
            <a:pPr marL="285750" indent="-228600">
              <a:lnSpc>
                <a:spcPct val="120000"/>
              </a:lnSpc>
              <a:spcAft>
                <a:spcPts val="600"/>
              </a:spcAft>
              <a:buFont typeface="Arial" panose="020B0604020202020204" pitchFamily="34" charset="0"/>
              <a:buChar char="•"/>
            </a:pPr>
            <a:r>
              <a:rPr lang="en-US" dirty="0" err="1"/>
              <a:t>Acousticness</a:t>
            </a:r>
            <a:endParaRPr lang="en-US" dirty="0"/>
          </a:p>
          <a:p>
            <a:pPr marL="285750" indent="-228600">
              <a:lnSpc>
                <a:spcPct val="120000"/>
              </a:lnSpc>
              <a:spcAft>
                <a:spcPts val="600"/>
              </a:spcAft>
              <a:buFont typeface="Arial" panose="020B0604020202020204" pitchFamily="34" charset="0"/>
              <a:buChar char="•"/>
            </a:pPr>
            <a:r>
              <a:rPr lang="en-US" dirty="0" err="1"/>
              <a:t>Speechiness</a:t>
            </a:r>
            <a:endParaRPr lang="en-US" dirty="0"/>
          </a:p>
          <a:p>
            <a:pPr marL="285750" indent="-228600">
              <a:lnSpc>
                <a:spcPct val="120000"/>
              </a:lnSpc>
              <a:spcAft>
                <a:spcPts val="600"/>
              </a:spcAft>
              <a:buFont typeface="Arial" panose="020B0604020202020204" pitchFamily="34" charset="0"/>
              <a:buChar char="•"/>
            </a:pPr>
            <a:r>
              <a:rPr lang="en-US" dirty="0"/>
              <a:t>Loudness (Decibels)</a:t>
            </a:r>
          </a:p>
          <a:p>
            <a:pPr marL="285750" indent="-228600">
              <a:lnSpc>
                <a:spcPct val="120000"/>
              </a:lnSpc>
              <a:spcAft>
                <a:spcPts val="600"/>
              </a:spcAft>
              <a:buFont typeface="Arial" panose="020B0604020202020204" pitchFamily="34" charset="0"/>
              <a:buChar char="•"/>
            </a:pPr>
            <a:r>
              <a:rPr lang="en-US" dirty="0"/>
              <a:t>Energy</a:t>
            </a:r>
          </a:p>
          <a:p>
            <a:pPr marL="285750" indent="-228600">
              <a:lnSpc>
                <a:spcPct val="120000"/>
              </a:lnSpc>
              <a:spcAft>
                <a:spcPts val="600"/>
              </a:spcAft>
              <a:buFont typeface="Arial" panose="020B0604020202020204" pitchFamily="34" charset="0"/>
              <a:buChar char="•"/>
            </a:pPr>
            <a:r>
              <a:rPr lang="en-US" dirty="0"/>
              <a:t>Danceability</a:t>
            </a:r>
          </a:p>
          <a:p>
            <a:pPr marL="285750" indent="-228600">
              <a:lnSpc>
                <a:spcPct val="120000"/>
              </a:lnSpc>
              <a:spcAft>
                <a:spcPts val="600"/>
              </a:spcAft>
              <a:buFont typeface="Arial" panose="020B0604020202020204" pitchFamily="34" charset="0"/>
              <a:buChar char="•"/>
            </a:pPr>
            <a:r>
              <a:rPr lang="en-US" dirty="0"/>
              <a:t>Valence (Cheerful, happy)</a:t>
            </a:r>
          </a:p>
        </p:txBody>
      </p:sp>
      <p:pic>
        <p:nvPicPr>
          <p:cNvPr id="5" name="Picture 4" descr="Purple light on gadgets">
            <a:extLst>
              <a:ext uri="{FF2B5EF4-FFF2-40B4-BE49-F238E27FC236}">
                <a16:creationId xmlns:a16="http://schemas.microsoft.com/office/drawing/2014/main" id="{359E9179-53B5-3574-E92C-ACB225755503}"/>
              </a:ext>
            </a:extLst>
          </p:cNvPr>
          <p:cNvPicPr>
            <a:picLocks noChangeAspect="1"/>
          </p:cNvPicPr>
          <p:nvPr/>
        </p:nvPicPr>
        <p:blipFill rotWithShape="1">
          <a:blip r:embed="rId2"/>
          <a:srcRect l="12343" r="16456" b="-1"/>
          <a:stretch/>
        </p:blipFill>
        <p:spPr>
          <a:xfrm>
            <a:off x="4876800" y="10"/>
            <a:ext cx="7315200" cy="6857990"/>
          </a:xfrm>
          <a:prstGeom prst="rect">
            <a:avLst/>
          </a:prstGeom>
        </p:spPr>
      </p:pic>
    </p:spTree>
    <p:extLst>
      <p:ext uri="{BB962C8B-B14F-4D97-AF65-F5344CB8AC3E}">
        <p14:creationId xmlns:p14="http://schemas.microsoft.com/office/powerpoint/2010/main" val="3458678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8B661-2377-6E2B-A1A1-DE340705DEF6}"/>
              </a:ext>
            </a:extLst>
          </p:cNvPr>
          <p:cNvSpPr>
            <a:spLocks noGrp="1"/>
          </p:cNvSpPr>
          <p:nvPr>
            <p:ph type="title"/>
          </p:nvPr>
        </p:nvSpPr>
        <p:spPr>
          <a:xfrm>
            <a:off x="700635" y="922095"/>
            <a:ext cx="10691265" cy="1860861"/>
          </a:xfrm>
        </p:spPr>
        <p:txBody>
          <a:bodyPr>
            <a:normAutofit fontScale="90000"/>
          </a:bodyPr>
          <a:lstStyle/>
          <a:p>
            <a:r>
              <a:rPr lang="en-US" dirty="0"/>
              <a:t>Prediction of the popularity</a:t>
            </a:r>
            <a:br>
              <a:rPr lang="en-US" dirty="0"/>
            </a:br>
            <a:br>
              <a:rPr lang="en-US" dirty="0"/>
            </a:br>
            <a:r>
              <a:rPr lang="en-US" dirty="0"/>
              <a:t>(Based on the dataset)</a:t>
            </a:r>
          </a:p>
        </p:txBody>
      </p:sp>
      <p:sp>
        <p:nvSpPr>
          <p:cNvPr id="3" name="Title 1">
            <a:extLst>
              <a:ext uri="{FF2B5EF4-FFF2-40B4-BE49-F238E27FC236}">
                <a16:creationId xmlns:a16="http://schemas.microsoft.com/office/drawing/2014/main" id="{5A2F6905-BEDF-782A-3DC0-2345CDE37B4B}"/>
              </a:ext>
            </a:extLst>
          </p:cNvPr>
          <p:cNvSpPr txBox="1">
            <a:spLocks/>
          </p:cNvSpPr>
          <p:nvPr/>
        </p:nvSpPr>
        <p:spPr>
          <a:xfrm>
            <a:off x="700634" y="2816086"/>
            <a:ext cx="10691265" cy="1860861"/>
          </a:xfrm>
          <a:prstGeom prst="rect">
            <a:avLst/>
          </a:prstGeom>
        </p:spPr>
        <p:txBody>
          <a:bodyPr vert="horz" lIns="91440" tIns="45720" rIns="91440" bIns="45720" rtlCol="0" anchor="t">
            <a:normAutofit fontScale="97500"/>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endParaRPr lang="en-US" dirty="0"/>
          </a:p>
        </p:txBody>
      </p:sp>
      <p:sp>
        <p:nvSpPr>
          <p:cNvPr id="6" name="TextBox 5">
            <a:extLst>
              <a:ext uri="{FF2B5EF4-FFF2-40B4-BE49-F238E27FC236}">
                <a16:creationId xmlns:a16="http://schemas.microsoft.com/office/drawing/2014/main" id="{E9F14512-B8A7-349A-0A60-D0A642473795}"/>
              </a:ext>
            </a:extLst>
          </p:cNvPr>
          <p:cNvSpPr txBox="1"/>
          <p:nvPr/>
        </p:nvSpPr>
        <p:spPr>
          <a:xfrm>
            <a:off x="800101" y="3062694"/>
            <a:ext cx="10591798" cy="1477328"/>
          </a:xfrm>
          <a:prstGeom prst="rect">
            <a:avLst/>
          </a:prstGeom>
          <a:noFill/>
        </p:spPr>
        <p:txBody>
          <a:bodyPr wrap="square">
            <a:spAutoFit/>
          </a:bodyPr>
          <a:lstStyle/>
          <a:p>
            <a:r>
              <a:rPr lang="en-US" dirty="0">
                <a:latin typeface="Segoe Print" panose="02000800000000000000" pitchFamily="2" charset="0"/>
                <a:cs typeface="AkayaTelivigala" pitchFamily="2" charset="77"/>
              </a:rPr>
              <a:t>“ The popularity is calculated by algorithm and is based, in the most part, on the total number of plays the track has had and how recent those plays are. Generally speaking, songs that are being played a lot now will have a higher popularity than songs that were played a lot in the past. Duplicate tracks (e.g. the same track from a single and an album) are rated independently. “</a:t>
            </a:r>
            <a:r>
              <a:rPr lang="en-US" dirty="0"/>
              <a:t> – </a:t>
            </a:r>
            <a:r>
              <a:rPr lang="en-US" b="1" dirty="0"/>
              <a:t>Spotify WEB API Docs</a:t>
            </a:r>
          </a:p>
        </p:txBody>
      </p:sp>
    </p:spTree>
    <p:extLst>
      <p:ext uri="{BB962C8B-B14F-4D97-AF65-F5344CB8AC3E}">
        <p14:creationId xmlns:p14="http://schemas.microsoft.com/office/powerpoint/2010/main" val="779451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4E48-1270-73B9-6E4E-E610E117B421}"/>
              </a:ext>
            </a:extLst>
          </p:cNvPr>
          <p:cNvSpPr>
            <a:spLocks noGrp="1"/>
          </p:cNvSpPr>
          <p:nvPr>
            <p:ph type="title"/>
          </p:nvPr>
        </p:nvSpPr>
        <p:spPr/>
        <p:txBody>
          <a:bodyPr/>
          <a:lstStyle/>
          <a:p>
            <a:r>
              <a:rPr lang="en-US" dirty="0"/>
              <a:t>Feature selection</a:t>
            </a:r>
          </a:p>
        </p:txBody>
      </p:sp>
      <p:pic>
        <p:nvPicPr>
          <p:cNvPr id="6" name="Content Placeholder 5" descr="Chart&#10;&#10;Description automatically generated">
            <a:extLst>
              <a:ext uri="{FF2B5EF4-FFF2-40B4-BE49-F238E27FC236}">
                <a16:creationId xmlns:a16="http://schemas.microsoft.com/office/drawing/2014/main" id="{CE66731F-8991-95C8-7193-55E99EB7B477}"/>
              </a:ext>
            </a:extLst>
          </p:cNvPr>
          <p:cNvPicPr>
            <a:picLocks noGrp="1" noChangeAspect="1"/>
          </p:cNvPicPr>
          <p:nvPr>
            <p:ph idx="1"/>
          </p:nvPr>
        </p:nvPicPr>
        <p:blipFill>
          <a:blip r:embed="rId2"/>
          <a:stretch>
            <a:fillRect/>
          </a:stretch>
        </p:blipFill>
        <p:spPr>
          <a:xfrm>
            <a:off x="4708811" y="1305210"/>
            <a:ext cx="6646577" cy="4563778"/>
          </a:xfrm>
        </p:spPr>
      </p:pic>
      <p:sp>
        <p:nvSpPr>
          <p:cNvPr id="4" name="Text Placeholder 3">
            <a:extLst>
              <a:ext uri="{FF2B5EF4-FFF2-40B4-BE49-F238E27FC236}">
                <a16:creationId xmlns:a16="http://schemas.microsoft.com/office/drawing/2014/main" id="{8030947E-87DE-B381-794E-A0FF766D43D4}"/>
              </a:ext>
            </a:extLst>
          </p:cNvPr>
          <p:cNvSpPr>
            <a:spLocks noGrp="1"/>
          </p:cNvSpPr>
          <p:nvPr>
            <p:ph type="body" sz="half" idx="2"/>
          </p:nvPr>
        </p:nvSpPr>
        <p:spPr/>
        <p:txBody>
          <a:bodyPr/>
          <a:lstStyle/>
          <a:p>
            <a:pPr marL="285750" indent="-285750">
              <a:buFontTx/>
              <a:buChar char="-"/>
            </a:pPr>
            <a:r>
              <a:rPr lang="en-US" dirty="0"/>
              <a:t>We tried different models and came up with the best score of important features at 86.75.</a:t>
            </a:r>
          </a:p>
          <a:p>
            <a:pPr marL="285750" indent="-285750">
              <a:buFontTx/>
              <a:buChar char="-"/>
            </a:pPr>
            <a:r>
              <a:rPr lang="en-US" dirty="0" err="1"/>
              <a:t>Acousticness</a:t>
            </a:r>
            <a:r>
              <a:rPr lang="en-US" dirty="0"/>
              <a:t>, loudness, </a:t>
            </a:r>
            <a:r>
              <a:rPr lang="en-US" dirty="0" err="1"/>
              <a:t>speechiness</a:t>
            </a:r>
            <a:r>
              <a:rPr lang="en-US" dirty="0"/>
              <a:t>, energy and </a:t>
            </a:r>
            <a:r>
              <a:rPr lang="en-US" dirty="0" err="1"/>
              <a:t>instrumentalness</a:t>
            </a:r>
            <a:endParaRPr lang="en-US" dirty="0"/>
          </a:p>
        </p:txBody>
      </p:sp>
    </p:spTree>
    <p:extLst>
      <p:ext uri="{BB962C8B-B14F-4D97-AF65-F5344CB8AC3E}">
        <p14:creationId xmlns:p14="http://schemas.microsoft.com/office/powerpoint/2010/main" val="962320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EDED67-839A-9BC2-2D8A-D0E668CED6E0}"/>
              </a:ext>
            </a:extLst>
          </p:cNvPr>
          <p:cNvSpPr>
            <a:spLocks noGrp="1"/>
          </p:cNvSpPr>
          <p:nvPr>
            <p:ph type="title"/>
          </p:nvPr>
        </p:nvSpPr>
        <p:spPr>
          <a:xfrm>
            <a:off x="695325" y="888999"/>
            <a:ext cx="10798176" cy="1051914"/>
          </a:xfrm>
        </p:spPr>
        <p:txBody>
          <a:bodyPr>
            <a:normAutofit/>
          </a:bodyPr>
          <a:lstStyle/>
          <a:p>
            <a:r>
              <a:rPr lang="en-US"/>
              <a:t>Overview</a:t>
            </a:r>
          </a:p>
        </p:txBody>
      </p:sp>
      <p:cxnSp>
        <p:nvCxnSpPr>
          <p:cNvPr id="42" name="Straight Connector 41">
            <a:extLst>
              <a:ext uri="{FF2B5EF4-FFF2-40B4-BE49-F238E27FC236}">
                <a16:creationId xmlns:a16="http://schemas.microsoft.com/office/drawing/2014/main" id="{9BB96FAB-CCBF-4D1E-9D0D-B038ACC29B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a:extLst>
              <a:ext uri="{FF2B5EF4-FFF2-40B4-BE49-F238E27FC236}">
                <a16:creationId xmlns:a16="http://schemas.microsoft.com/office/drawing/2014/main" id="{171735B1-71CE-1821-0199-15B013A70B88}"/>
              </a:ext>
            </a:extLst>
          </p:cNvPr>
          <p:cNvGraphicFramePr>
            <a:graphicFrameLocks noGrp="1"/>
          </p:cNvGraphicFramePr>
          <p:nvPr>
            <p:ph idx="1"/>
            <p:extLst>
              <p:ext uri="{D42A27DB-BD31-4B8C-83A1-F6EECF244321}">
                <p14:modId xmlns:p14="http://schemas.microsoft.com/office/powerpoint/2010/main" val="2178683485"/>
              </p:ext>
            </p:extLst>
          </p:nvPr>
        </p:nvGraphicFramePr>
        <p:xfrm>
          <a:off x="800100" y="2276474"/>
          <a:ext cx="10629900" cy="38576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4234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B3D6-50D8-2B47-7A2D-8E395A3E15F2}"/>
              </a:ext>
            </a:extLst>
          </p:cNvPr>
          <p:cNvSpPr>
            <a:spLocks noGrp="1"/>
          </p:cNvSpPr>
          <p:nvPr>
            <p:ph type="title"/>
          </p:nvPr>
        </p:nvSpPr>
        <p:spPr>
          <a:xfrm>
            <a:off x="664138" y="324464"/>
            <a:ext cx="9122800" cy="1732935"/>
          </a:xfrm>
        </p:spPr>
        <p:txBody>
          <a:bodyPr/>
          <a:lstStyle/>
          <a:p>
            <a:r>
              <a:rPr lang="en-US" dirty="0"/>
              <a:t>Train and test sets / Min Max scaler</a:t>
            </a:r>
          </a:p>
        </p:txBody>
      </p:sp>
      <p:pic>
        <p:nvPicPr>
          <p:cNvPr id="11" name="Content Placeholder 10" descr="Graphical user interface, text, application, email&#10;&#10;Description automatically generated">
            <a:extLst>
              <a:ext uri="{FF2B5EF4-FFF2-40B4-BE49-F238E27FC236}">
                <a16:creationId xmlns:a16="http://schemas.microsoft.com/office/drawing/2014/main" id="{FB115965-61FB-11D8-599C-B080694F9BE7}"/>
              </a:ext>
            </a:extLst>
          </p:cNvPr>
          <p:cNvPicPr>
            <a:picLocks noGrp="1" noChangeAspect="1"/>
          </p:cNvPicPr>
          <p:nvPr>
            <p:ph idx="1"/>
          </p:nvPr>
        </p:nvPicPr>
        <p:blipFill>
          <a:blip r:embed="rId2"/>
          <a:stretch>
            <a:fillRect/>
          </a:stretch>
        </p:blipFill>
        <p:spPr>
          <a:xfrm>
            <a:off x="876420" y="2285506"/>
            <a:ext cx="10439159" cy="2643682"/>
          </a:xfrm>
        </p:spPr>
      </p:pic>
    </p:spTree>
    <p:extLst>
      <p:ext uri="{BB962C8B-B14F-4D97-AF65-F5344CB8AC3E}">
        <p14:creationId xmlns:p14="http://schemas.microsoft.com/office/powerpoint/2010/main" val="4150875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E0A7-0E3B-B460-2B4A-8A71619008D9}"/>
              </a:ext>
            </a:extLst>
          </p:cNvPr>
          <p:cNvSpPr>
            <a:spLocks noGrp="1"/>
          </p:cNvSpPr>
          <p:nvPr>
            <p:ph type="title"/>
          </p:nvPr>
        </p:nvSpPr>
        <p:spPr>
          <a:xfrm>
            <a:off x="750367" y="922096"/>
            <a:ext cx="10691265" cy="1371030"/>
          </a:xfrm>
        </p:spPr>
        <p:txBody>
          <a:bodyPr/>
          <a:lstStyle/>
          <a:p>
            <a:r>
              <a:rPr lang="en-US" dirty="0"/>
              <a:t>Model outcomes</a:t>
            </a:r>
          </a:p>
        </p:txBody>
      </p:sp>
      <p:pic>
        <p:nvPicPr>
          <p:cNvPr id="5" name="Content Placeholder 4" descr="Chart, bar chart&#10;&#10;Description automatically generated">
            <a:extLst>
              <a:ext uri="{FF2B5EF4-FFF2-40B4-BE49-F238E27FC236}">
                <a16:creationId xmlns:a16="http://schemas.microsoft.com/office/drawing/2014/main" id="{27C1EE7F-EA43-275D-E250-B44C72FC1A8F}"/>
              </a:ext>
            </a:extLst>
          </p:cNvPr>
          <p:cNvPicPr>
            <a:picLocks noGrp="1" noChangeAspect="1"/>
          </p:cNvPicPr>
          <p:nvPr>
            <p:ph idx="1"/>
          </p:nvPr>
        </p:nvPicPr>
        <p:blipFill>
          <a:blip r:embed="rId2"/>
          <a:stretch>
            <a:fillRect/>
          </a:stretch>
        </p:blipFill>
        <p:spPr>
          <a:xfrm>
            <a:off x="5750341" y="1607611"/>
            <a:ext cx="5253062" cy="4328293"/>
          </a:xfrm>
        </p:spPr>
      </p:pic>
      <p:sp>
        <p:nvSpPr>
          <p:cNvPr id="7" name="TextBox 6">
            <a:extLst>
              <a:ext uri="{FF2B5EF4-FFF2-40B4-BE49-F238E27FC236}">
                <a16:creationId xmlns:a16="http://schemas.microsoft.com/office/drawing/2014/main" id="{0C3186DD-A9D9-7498-2684-3EEEF2B5A3B2}"/>
              </a:ext>
            </a:extLst>
          </p:cNvPr>
          <p:cNvSpPr txBox="1"/>
          <p:nvPr/>
        </p:nvSpPr>
        <p:spPr>
          <a:xfrm>
            <a:off x="1081668" y="2293126"/>
            <a:ext cx="3869473" cy="2862322"/>
          </a:xfrm>
          <a:prstGeom prst="rect">
            <a:avLst/>
          </a:prstGeom>
          <a:noFill/>
        </p:spPr>
        <p:txBody>
          <a:bodyPr wrap="square" rtlCol="0">
            <a:spAutoFit/>
          </a:bodyPr>
          <a:lstStyle/>
          <a:p>
            <a:r>
              <a:rPr lang="en-CA" dirty="0"/>
              <a:t>We can see that even the well performing model, Lasso has relatively very low R-squared which suggests that even though some of the data points are correlated with popularity but can be problematic to precisely predict the value of popularity based on these correlated data points and from above R2 squared.</a:t>
            </a:r>
            <a:endParaRPr lang="en-US" dirty="0"/>
          </a:p>
        </p:txBody>
      </p:sp>
    </p:spTree>
    <p:extLst>
      <p:ext uri="{BB962C8B-B14F-4D97-AF65-F5344CB8AC3E}">
        <p14:creationId xmlns:p14="http://schemas.microsoft.com/office/powerpoint/2010/main" val="2640425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4E10A68-4ACD-4569-DD90-D3582816542E}"/>
              </a:ext>
            </a:extLst>
          </p:cNvPr>
          <p:cNvSpPr txBox="1"/>
          <p:nvPr/>
        </p:nvSpPr>
        <p:spPr>
          <a:xfrm>
            <a:off x="695325" y="942815"/>
            <a:ext cx="9989004" cy="581185"/>
          </a:xfrm>
          <a:prstGeom prst="rect">
            <a:avLst/>
          </a:prstGeom>
        </p:spPr>
        <p:txBody>
          <a:bodyPr vert="horz" lIns="91440" tIns="45720" rIns="91440" bIns="45720" rtlCol="0" anchor="t">
            <a:noAutofit/>
          </a:bodyPr>
          <a:lstStyle/>
          <a:p>
            <a:pPr>
              <a:spcBef>
                <a:spcPct val="0"/>
              </a:spcBef>
              <a:spcAft>
                <a:spcPts val="600"/>
              </a:spcAft>
            </a:pPr>
            <a:r>
              <a:rPr lang="en-US" sz="4000" cap="all" spc="30" dirty="0">
                <a:latin typeface="+mj-lt"/>
                <a:ea typeface="+mj-ea"/>
                <a:cs typeface="+mj-cs"/>
              </a:rPr>
              <a:t>Learning </a:t>
            </a:r>
            <a:r>
              <a:rPr lang="en-US" sz="4000" kern="1200" cap="all" spc="30" baseline="0" dirty="0">
                <a:solidFill>
                  <a:schemeClr val="tx1"/>
                </a:solidFill>
                <a:latin typeface="+mj-lt"/>
                <a:ea typeface="+mj-ea"/>
                <a:cs typeface="+mj-cs"/>
              </a:rPr>
              <a:t>Performance Metrics from Regression models</a:t>
            </a:r>
          </a:p>
        </p:txBody>
      </p:sp>
      <p:cxnSp>
        <p:nvCxnSpPr>
          <p:cNvPr id="14" name="Straight Connector 13">
            <a:extLst>
              <a:ext uri="{FF2B5EF4-FFF2-40B4-BE49-F238E27FC236}">
                <a16:creationId xmlns:a16="http://schemas.microsoft.com/office/drawing/2014/main" id="{033715A5-8048-453E-A44A-0F17BBB481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B086A53-5BB3-A504-05CE-75DAB312064B}"/>
              </a:ext>
            </a:extLst>
          </p:cNvPr>
          <p:cNvSpPr txBox="1"/>
          <p:nvPr/>
        </p:nvSpPr>
        <p:spPr>
          <a:xfrm>
            <a:off x="800100" y="2466815"/>
            <a:ext cx="10667999" cy="3694684"/>
          </a:xfrm>
          <a:prstGeom prst="rect">
            <a:avLst/>
          </a:prstGeom>
        </p:spPr>
        <p:txBody>
          <a:bodyPr vert="horz" lIns="91440" tIns="45720" rIns="91440" bIns="45720" rtlCol="0">
            <a:normAutofit fontScale="77500" lnSpcReduction="20000"/>
          </a:bodyPr>
          <a:lstStyle/>
          <a:p>
            <a:pPr indent="-228600">
              <a:lnSpc>
                <a:spcPct val="120000"/>
              </a:lnSpc>
              <a:spcAft>
                <a:spcPts val="600"/>
              </a:spcAft>
              <a:buFont typeface="Arial" panose="020B0604020202020204" pitchFamily="34" charset="0"/>
              <a:buChar char="•"/>
            </a:pPr>
            <a:endParaRPr lang="en-US" sz="3200" dirty="0"/>
          </a:p>
          <a:p>
            <a:pPr marL="285750" indent="-228600">
              <a:lnSpc>
                <a:spcPct val="120000"/>
              </a:lnSpc>
              <a:spcAft>
                <a:spcPts val="600"/>
              </a:spcAft>
              <a:buFont typeface="Arial" panose="020B0604020202020204" pitchFamily="34" charset="0"/>
              <a:buChar char="•"/>
            </a:pPr>
            <a:r>
              <a:rPr lang="en-US" sz="3200" dirty="0"/>
              <a:t>Predicting popularity is not only based on the audio features.</a:t>
            </a:r>
          </a:p>
          <a:p>
            <a:pPr marL="285750" indent="-228600">
              <a:lnSpc>
                <a:spcPct val="120000"/>
              </a:lnSpc>
              <a:spcAft>
                <a:spcPts val="600"/>
              </a:spcAft>
              <a:buFont typeface="Arial" panose="020B0604020202020204" pitchFamily="34" charset="0"/>
              <a:buChar char="•"/>
            </a:pPr>
            <a:r>
              <a:rPr lang="en-US" sz="3200" dirty="0"/>
              <a:t>As mentioned in the </a:t>
            </a:r>
            <a:r>
              <a:rPr lang="en-US" sz="3200" dirty="0" err="1"/>
              <a:t>spotify</a:t>
            </a:r>
            <a:r>
              <a:rPr lang="en-US" sz="3200" dirty="0"/>
              <a:t> web </a:t>
            </a:r>
            <a:r>
              <a:rPr lang="en-US" sz="3200" dirty="0" err="1"/>
              <a:t>api</a:t>
            </a:r>
            <a:r>
              <a:rPr lang="en-US" sz="3200" dirty="0"/>
              <a:t> docs, different measures are carried out to calculate the popularity of a track</a:t>
            </a:r>
          </a:p>
          <a:p>
            <a:pPr marL="285750" indent="-228600">
              <a:lnSpc>
                <a:spcPct val="120000"/>
              </a:lnSpc>
              <a:spcAft>
                <a:spcPts val="600"/>
              </a:spcAft>
              <a:buFont typeface="Arial" panose="020B0604020202020204" pitchFamily="34" charset="0"/>
              <a:buChar char="•"/>
            </a:pPr>
            <a:r>
              <a:rPr lang="en-US" sz="3200" dirty="0"/>
              <a:t>By now we had realized that there was too much variance in the dataset and with </a:t>
            </a:r>
            <a:r>
              <a:rPr lang="en-CA" sz="3200" dirty="0"/>
              <a:t>Low </a:t>
            </a:r>
            <a:r>
              <a:rPr lang="en-CA" sz="3200" dirty="0">
                <a:hlinkClick r:id="rId2"/>
              </a:rPr>
              <a:t>R-squared</a:t>
            </a:r>
            <a:r>
              <a:rPr lang="en-CA" sz="3200" dirty="0"/>
              <a:t> values we can expect of imprecise predictions.</a:t>
            </a:r>
            <a:endParaRPr lang="en-US" sz="3200" dirty="0"/>
          </a:p>
          <a:p>
            <a:pPr marL="285750" indent="-228600">
              <a:lnSpc>
                <a:spcPct val="120000"/>
              </a:lnSpc>
              <a:spcAft>
                <a:spcPts val="600"/>
              </a:spcAft>
              <a:buFont typeface="Arial" panose="020B0604020202020204" pitchFamily="34" charset="0"/>
              <a:buChar char="•"/>
            </a:pPr>
            <a:r>
              <a:rPr lang="en-US" sz="3200" dirty="0"/>
              <a:t>Off we go to classifications now.</a:t>
            </a:r>
          </a:p>
          <a:p>
            <a:pPr indent="-228600">
              <a:lnSpc>
                <a:spcPct val="120000"/>
              </a:lnSpc>
              <a:spcAft>
                <a:spcPts val="600"/>
              </a:spcAft>
              <a:buFont typeface="Arial" panose="020B0604020202020204" pitchFamily="34" charset="0"/>
              <a:buChar char="•"/>
            </a:pPr>
            <a:endParaRPr lang="en-US" sz="3200" dirty="0"/>
          </a:p>
        </p:txBody>
      </p:sp>
    </p:spTree>
    <p:extLst>
      <p:ext uri="{BB962C8B-B14F-4D97-AF65-F5344CB8AC3E}">
        <p14:creationId xmlns:p14="http://schemas.microsoft.com/office/powerpoint/2010/main" val="2104282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51E2F-4493-E338-92A2-1B8A7AC601A2}"/>
              </a:ext>
            </a:extLst>
          </p:cNvPr>
          <p:cNvSpPr>
            <a:spLocks noGrp="1"/>
          </p:cNvSpPr>
          <p:nvPr>
            <p:ph type="title"/>
          </p:nvPr>
        </p:nvSpPr>
        <p:spPr/>
        <p:txBody>
          <a:bodyPr/>
          <a:lstStyle/>
          <a:p>
            <a:r>
              <a:rPr lang="en-US" dirty="0"/>
              <a:t>R square from different models</a:t>
            </a:r>
          </a:p>
        </p:txBody>
      </p:sp>
      <p:pic>
        <p:nvPicPr>
          <p:cNvPr id="5" name="Content Placeholder 4" descr="Table&#10;&#10;Description automatically generated">
            <a:extLst>
              <a:ext uri="{FF2B5EF4-FFF2-40B4-BE49-F238E27FC236}">
                <a16:creationId xmlns:a16="http://schemas.microsoft.com/office/drawing/2014/main" id="{BD323086-2352-D465-1D19-86BDA9F22933}"/>
              </a:ext>
            </a:extLst>
          </p:cNvPr>
          <p:cNvPicPr>
            <a:picLocks noGrp="1" noChangeAspect="1"/>
          </p:cNvPicPr>
          <p:nvPr>
            <p:ph idx="1"/>
          </p:nvPr>
        </p:nvPicPr>
        <p:blipFill>
          <a:blip r:embed="rId2"/>
          <a:stretch>
            <a:fillRect/>
          </a:stretch>
        </p:blipFill>
        <p:spPr>
          <a:xfrm>
            <a:off x="2472075" y="2293126"/>
            <a:ext cx="7247849" cy="3082689"/>
          </a:xfrm>
        </p:spPr>
      </p:pic>
    </p:spTree>
    <p:extLst>
      <p:ext uri="{BB962C8B-B14F-4D97-AF65-F5344CB8AC3E}">
        <p14:creationId xmlns:p14="http://schemas.microsoft.com/office/powerpoint/2010/main" val="4133235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E842-EF9A-5E2D-97E9-3AF338A3C274}"/>
              </a:ext>
            </a:extLst>
          </p:cNvPr>
          <p:cNvSpPr>
            <a:spLocks noGrp="1"/>
          </p:cNvSpPr>
          <p:nvPr>
            <p:ph type="title"/>
          </p:nvPr>
        </p:nvSpPr>
        <p:spPr>
          <a:xfrm>
            <a:off x="725647" y="343633"/>
            <a:ext cx="10011300" cy="1023810"/>
          </a:xfrm>
        </p:spPr>
        <p:txBody>
          <a:bodyPr>
            <a:normAutofit/>
          </a:bodyPr>
          <a:lstStyle/>
          <a:p>
            <a:r>
              <a:rPr lang="en-US" dirty="0"/>
              <a:t>Classifier modeling – Binning Prediction</a:t>
            </a:r>
          </a:p>
        </p:txBody>
      </p:sp>
      <p:pic>
        <p:nvPicPr>
          <p:cNvPr id="6" name="Content Placeholder 5" descr="Graphical user interface, text, application&#10;&#10;Description automatically generated">
            <a:extLst>
              <a:ext uri="{FF2B5EF4-FFF2-40B4-BE49-F238E27FC236}">
                <a16:creationId xmlns:a16="http://schemas.microsoft.com/office/drawing/2014/main" id="{C31A7610-857E-F856-D11F-4F5207F13972}"/>
              </a:ext>
            </a:extLst>
          </p:cNvPr>
          <p:cNvPicPr>
            <a:picLocks noGrp="1" noChangeAspect="1"/>
          </p:cNvPicPr>
          <p:nvPr>
            <p:ph idx="1"/>
          </p:nvPr>
        </p:nvPicPr>
        <p:blipFill rotWithShape="1">
          <a:blip r:embed="rId2"/>
          <a:srcRect l="11420"/>
          <a:stretch/>
        </p:blipFill>
        <p:spPr>
          <a:xfrm>
            <a:off x="1269523" y="1601784"/>
            <a:ext cx="9281894" cy="4229419"/>
          </a:xfrm>
        </p:spPr>
      </p:pic>
    </p:spTree>
    <p:extLst>
      <p:ext uri="{BB962C8B-B14F-4D97-AF65-F5344CB8AC3E}">
        <p14:creationId xmlns:p14="http://schemas.microsoft.com/office/powerpoint/2010/main" val="1297336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D92E8-E32F-B61D-AE62-46EA17FBDB27}"/>
              </a:ext>
            </a:extLst>
          </p:cNvPr>
          <p:cNvSpPr>
            <a:spLocks noGrp="1"/>
          </p:cNvSpPr>
          <p:nvPr>
            <p:ph type="title"/>
          </p:nvPr>
        </p:nvSpPr>
        <p:spPr>
          <a:xfrm>
            <a:off x="874712" y="2812511"/>
            <a:ext cx="4093599" cy="1223452"/>
          </a:xfrm>
        </p:spPr>
        <p:txBody>
          <a:bodyPr>
            <a:normAutofit fontScale="90000"/>
          </a:bodyPr>
          <a:lstStyle/>
          <a:p>
            <a:r>
              <a:rPr lang="en-US" dirty="0"/>
              <a:t>Model score from different classifiers</a:t>
            </a:r>
          </a:p>
        </p:txBody>
      </p:sp>
      <p:pic>
        <p:nvPicPr>
          <p:cNvPr id="7" name="Content Placeholder 6" descr="Table&#10;&#10;Description automatically generated">
            <a:extLst>
              <a:ext uri="{FF2B5EF4-FFF2-40B4-BE49-F238E27FC236}">
                <a16:creationId xmlns:a16="http://schemas.microsoft.com/office/drawing/2014/main" id="{5EF71A1F-56B1-F684-2E3F-7268337FDEE6}"/>
              </a:ext>
            </a:extLst>
          </p:cNvPr>
          <p:cNvPicPr>
            <a:picLocks noGrp="1" noChangeAspect="1"/>
          </p:cNvPicPr>
          <p:nvPr>
            <p:ph idx="1"/>
          </p:nvPr>
        </p:nvPicPr>
        <p:blipFill>
          <a:blip r:embed="rId2"/>
          <a:stretch>
            <a:fillRect/>
          </a:stretch>
        </p:blipFill>
        <p:spPr>
          <a:xfrm>
            <a:off x="6134618" y="768812"/>
            <a:ext cx="4202077" cy="5227181"/>
          </a:xfrm>
        </p:spPr>
      </p:pic>
    </p:spTree>
    <p:extLst>
      <p:ext uri="{BB962C8B-B14F-4D97-AF65-F5344CB8AC3E}">
        <p14:creationId xmlns:p14="http://schemas.microsoft.com/office/powerpoint/2010/main" val="1404703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B307D-0FF2-9FB6-F90C-030793C8DC68}"/>
              </a:ext>
            </a:extLst>
          </p:cNvPr>
          <p:cNvSpPr>
            <a:spLocks noGrp="1"/>
          </p:cNvSpPr>
          <p:nvPr>
            <p:ph type="title"/>
          </p:nvPr>
        </p:nvSpPr>
        <p:spPr/>
        <p:txBody>
          <a:bodyPr/>
          <a:lstStyle/>
          <a:p>
            <a:r>
              <a:rPr lang="en-US" dirty="0"/>
              <a:t>Confusion matrix</a:t>
            </a:r>
          </a:p>
        </p:txBody>
      </p:sp>
      <p:sp>
        <p:nvSpPr>
          <p:cNvPr id="4" name="Text Placeholder 3">
            <a:extLst>
              <a:ext uri="{FF2B5EF4-FFF2-40B4-BE49-F238E27FC236}">
                <a16:creationId xmlns:a16="http://schemas.microsoft.com/office/drawing/2014/main" id="{E3CED7F8-7E55-D10C-81F1-EECC4DA4B3B0}"/>
              </a:ext>
            </a:extLst>
          </p:cNvPr>
          <p:cNvSpPr>
            <a:spLocks noGrp="1"/>
          </p:cNvSpPr>
          <p:nvPr>
            <p:ph type="body" sz="half" idx="2"/>
          </p:nvPr>
        </p:nvSpPr>
        <p:spPr/>
        <p:txBody>
          <a:bodyPr/>
          <a:lstStyle/>
          <a:p>
            <a:pPr marL="285750" indent="-285750">
              <a:buFontTx/>
              <a:buChar char="-"/>
            </a:pPr>
            <a:r>
              <a:rPr lang="en-US" dirty="0"/>
              <a:t>True negative and false negative is quite high but we got true negative on the higher side.</a:t>
            </a:r>
          </a:p>
          <a:p>
            <a:pPr marL="285750" indent="-285750">
              <a:buFontTx/>
              <a:buChar char="-"/>
            </a:pPr>
            <a:r>
              <a:rPr lang="en-US" dirty="0"/>
              <a:t>True positive and false positive although there are less occurrences, confusion matrix is showing the false negative on the higher side.</a:t>
            </a:r>
          </a:p>
        </p:txBody>
      </p:sp>
      <p:pic>
        <p:nvPicPr>
          <p:cNvPr id="8" name="Content Placeholder 7" descr="Chart, treemap chart&#10;&#10;Description automatically generated">
            <a:extLst>
              <a:ext uri="{FF2B5EF4-FFF2-40B4-BE49-F238E27FC236}">
                <a16:creationId xmlns:a16="http://schemas.microsoft.com/office/drawing/2014/main" id="{F4785291-BDCD-D586-8C8C-89E114805478}"/>
              </a:ext>
            </a:extLst>
          </p:cNvPr>
          <p:cNvPicPr>
            <a:picLocks noGrp="1" noChangeAspect="1"/>
          </p:cNvPicPr>
          <p:nvPr>
            <p:ph idx="1"/>
          </p:nvPr>
        </p:nvPicPr>
        <p:blipFill>
          <a:blip r:embed="rId2"/>
          <a:stretch>
            <a:fillRect/>
          </a:stretch>
        </p:blipFill>
        <p:spPr>
          <a:xfrm>
            <a:off x="5716588" y="1417637"/>
            <a:ext cx="5105400" cy="4013200"/>
          </a:xfrm>
        </p:spPr>
      </p:pic>
    </p:spTree>
    <p:extLst>
      <p:ext uri="{BB962C8B-B14F-4D97-AF65-F5344CB8AC3E}">
        <p14:creationId xmlns:p14="http://schemas.microsoft.com/office/powerpoint/2010/main" val="3861488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1CD7B-26BC-F2B0-4919-16E391527F18}"/>
              </a:ext>
            </a:extLst>
          </p:cNvPr>
          <p:cNvSpPr>
            <a:spLocks noGrp="1"/>
          </p:cNvSpPr>
          <p:nvPr>
            <p:ph type="title"/>
          </p:nvPr>
        </p:nvSpPr>
        <p:spPr/>
        <p:txBody>
          <a:bodyPr/>
          <a:lstStyle/>
          <a:p>
            <a:r>
              <a:rPr lang="en-US" dirty="0"/>
              <a:t>Out of sample prediction</a:t>
            </a:r>
          </a:p>
        </p:txBody>
      </p:sp>
      <p:sp>
        <p:nvSpPr>
          <p:cNvPr id="4" name="Text Placeholder 3">
            <a:extLst>
              <a:ext uri="{FF2B5EF4-FFF2-40B4-BE49-F238E27FC236}">
                <a16:creationId xmlns:a16="http://schemas.microsoft.com/office/drawing/2014/main" id="{7DE5233F-5E94-B68A-5E52-9FD0E45D61D0}"/>
              </a:ext>
            </a:extLst>
          </p:cNvPr>
          <p:cNvSpPr>
            <a:spLocks noGrp="1"/>
          </p:cNvSpPr>
          <p:nvPr>
            <p:ph type="body" sz="half" idx="2"/>
          </p:nvPr>
        </p:nvSpPr>
        <p:spPr/>
        <p:txBody>
          <a:bodyPr/>
          <a:lstStyle/>
          <a:p>
            <a:r>
              <a:rPr lang="en-US" dirty="0"/>
              <a:t>From the analysis, it seems that for a song to be popular it is quite hard and not every feature of song can be easily integrated to make a song popular.</a:t>
            </a:r>
          </a:p>
        </p:txBody>
      </p:sp>
      <p:pic>
        <p:nvPicPr>
          <p:cNvPr id="5" name="Picture 4" descr="Text&#10;&#10;Description automatically generated">
            <a:extLst>
              <a:ext uri="{FF2B5EF4-FFF2-40B4-BE49-F238E27FC236}">
                <a16:creationId xmlns:a16="http://schemas.microsoft.com/office/drawing/2014/main" id="{9DC57CE9-3297-455B-C654-9497733F92DB}"/>
              </a:ext>
            </a:extLst>
          </p:cNvPr>
          <p:cNvPicPr>
            <a:picLocks noChangeAspect="1"/>
          </p:cNvPicPr>
          <p:nvPr/>
        </p:nvPicPr>
        <p:blipFill>
          <a:blip r:embed="rId2"/>
          <a:stretch>
            <a:fillRect/>
          </a:stretch>
        </p:blipFill>
        <p:spPr>
          <a:xfrm>
            <a:off x="4772025" y="3429000"/>
            <a:ext cx="6415088" cy="2183500"/>
          </a:xfrm>
          <a:prstGeom prst="rect">
            <a:avLst/>
          </a:prstGeom>
        </p:spPr>
      </p:pic>
      <p:pic>
        <p:nvPicPr>
          <p:cNvPr id="11" name="Content Placeholder 10" descr="Table&#10;&#10;Description automatically generated">
            <a:extLst>
              <a:ext uri="{FF2B5EF4-FFF2-40B4-BE49-F238E27FC236}">
                <a16:creationId xmlns:a16="http://schemas.microsoft.com/office/drawing/2014/main" id="{5A099BBE-B1D8-6B75-B5D8-093E4D8365D0}"/>
              </a:ext>
            </a:extLst>
          </p:cNvPr>
          <p:cNvPicPr>
            <a:picLocks noGrp="1" noChangeAspect="1"/>
          </p:cNvPicPr>
          <p:nvPr>
            <p:ph idx="1"/>
          </p:nvPr>
        </p:nvPicPr>
        <p:blipFill>
          <a:blip r:embed="rId3"/>
          <a:stretch>
            <a:fillRect/>
          </a:stretch>
        </p:blipFill>
        <p:spPr>
          <a:xfrm>
            <a:off x="4781857" y="1093788"/>
            <a:ext cx="6576706" cy="2180022"/>
          </a:xfrm>
        </p:spPr>
      </p:pic>
    </p:spTree>
    <p:extLst>
      <p:ext uri="{BB962C8B-B14F-4D97-AF65-F5344CB8AC3E}">
        <p14:creationId xmlns:p14="http://schemas.microsoft.com/office/powerpoint/2010/main" val="3946425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5D01-A8DA-6C0B-4E07-0851A1EDDE72}"/>
              </a:ext>
            </a:extLst>
          </p:cNvPr>
          <p:cNvSpPr>
            <a:spLocks noGrp="1"/>
          </p:cNvSpPr>
          <p:nvPr>
            <p:ph type="title"/>
          </p:nvPr>
        </p:nvSpPr>
        <p:spPr/>
        <p:txBody>
          <a:bodyPr/>
          <a:lstStyle/>
          <a:p>
            <a:r>
              <a:rPr lang="en-US" dirty="0"/>
              <a:t>limitations </a:t>
            </a:r>
          </a:p>
        </p:txBody>
      </p:sp>
      <p:graphicFrame>
        <p:nvGraphicFramePr>
          <p:cNvPr id="5" name="Content Placeholder 2">
            <a:extLst>
              <a:ext uri="{FF2B5EF4-FFF2-40B4-BE49-F238E27FC236}">
                <a16:creationId xmlns:a16="http://schemas.microsoft.com/office/drawing/2014/main" id="{1038285C-CFA2-EE17-C93B-6CCA1D75B394}"/>
              </a:ext>
            </a:extLst>
          </p:cNvPr>
          <p:cNvGraphicFramePr>
            <a:graphicFrameLocks noGrp="1"/>
          </p:cNvGraphicFramePr>
          <p:nvPr>
            <p:ph idx="1"/>
            <p:extLst>
              <p:ext uri="{D42A27DB-BD31-4B8C-83A1-F6EECF244321}">
                <p14:modId xmlns:p14="http://schemas.microsoft.com/office/powerpoint/2010/main" val="3347882282"/>
              </p:ext>
            </p:extLst>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0156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3A91-2E3B-2C48-C8FD-F1DD04096C95}"/>
              </a:ext>
            </a:extLst>
          </p:cNvPr>
          <p:cNvSpPr>
            <a:spLocks noGrp="1"/>
          </p:cNvSpPr>
          <p:nvPr>
            <p:ph type="title"/>
          </p:nvPr>
        </p:nvSpPr>
        <p:spPr>
          <a:xfrm>
            <a:off x="700635" y="922096"/>
            <a:ext cx="10691265" cy="699875"/>
          </a:xfrm>
        </p:spPr>
        <p:txBody>
          <a:bodyPr>
            <a:normAutofit fontScale="90000"/>
          </a:bodyPr>
          <a:lstStyle/>
          <a:p>
            <a:r>
              <a:rPr lang="en-US" dirty="0"/>
              <a:t>Learning, summary and prediction</a:t>
            </a:r>
          </a:p>
        </p:txBody>
      </p:sp>
      <p:sp>
        <p:nvSpPr>
          <p:cNvPr id="3" name="Content Placeholder 2">
            <a:extLst>
              <a:ext uri="{FF2B5EF4-FFF2-40B4-BE49-F238E27FC236}">
                <a16:creationId xmlns:a16="http://schemas.microsoft.com/office/drawing/2014/main" id="{7CE905AE-7CE4-51C6-6B93-319FC6600E7B}"/>
              </a:ext>
            </a:extLst>
          </p:cNvPr>
          <p:cNvSpPr>
            <a:spLocks noGrp="1"/>
          </p:cNvSpPr>
          <p:nvPr>
            <p:ph idx="1"/>
          </p:nvPr>
        </p:nvSpPr>
        <p:spPr>
          <a:xfrm>
            <a:off x="700635" y="1621971"/>
            <a:ext cx="10691265" cy="4307243"/>
          </a:xfrm>
        </p:spPr>
        <p:txBody>
          <a:bodyPr>
            <a:normAutofit/>
          </a:bodyPr>
          <a:lstStyle/>
          <a:p>
            <a:r>
              <a:rPr lang="en-CA" dirty="0"/>
              <a:t>The popularity of a song is influenced by the </a:t>
            </a:r>
            <a:r>
              <a:rPr lang="en-CA" b="1" dirty="0"/>
              <a:t>danceability</a:t>
            </a:r>
            <a:r>
              <a:rPr lang="en-CA" dirty="0"/>
              <a:t>, </a:t>
            </a:r>
            <a:r>
              <a:rPr lang="en-CA" b="1" dirty="0"/>
              <a:t>loudness</a:t>
            </a:r>
            <a:r>
              <a:rPr lang="en-CA" dirty="0"/>
              <a:t> and </a:t>
            </a:r>
            <a:r>
              <a:rPr lang="en-CA" b="1" dirty="0"/>
              <a:t>valence</a:t>
            </a:r>
            <a:r>
              <a:rPr lang="en-CA" dirty="0"/>
              <a:t>.</a:t>
            </a:r>
          </a:p>
          <a:p>
            <a:r>
              <a:rPr lang="en-US" b="1" dirty="0"/>
              <a:t>Pop</a:t>
            </a:r>
            <a:r>
              <a:rPr lang="en-US" dirty="0"/>
              <a:t> music is most popular nowadays.</a:t>
            </a:r>
          </a:p>
          <a:p>
            <a:r>
              <a:rPr lang="en-US" b="1" dirty="0"/>
              <a:t>Minimal-techno</a:t>
            </a:r>
            <a:r>
              <a:rPr lang="en-US" dirty="0"/>
              <a:t> genre has the longest track duration.</a:t>
            </a:r>
          </a:p>
          <a:p>
            <a:r>
              <a:rPr lang="en-US" dirty="0"/>
              <a:t>Sam Smith’s (ft. Kim </a:t>
            </a:r>
            <a:r>
              <a:rPr lang="en-US" dirty="0" err="1"/>
              <a:t>Petras</a:t>
            </a:r>
            <a:r>
              <a:rPr lang="en-US" dirty="0"/>
              <a:t> ) </a:t>
            </a:r>
            <a:r>
              <a:rPr lang="en-US" b="1" dirty="0"/>
              <a:t>Unholy</a:t>
            </a:r>
            <a:r>
              <a:rPr lang="en-US" dirty="0"/>
              <a:t> is the most popular track.</a:t>
            </a:r>
          </a:p>
          <a:p>
            <a:r>
              <a:rPr lang="en-CA" dirty="0"/>
              <a:t>High energy dance songs and songs with duration of approximately 3 minutes are more likely to become popular.</a:t>
            </a:r>
          </a:p>
          <a:p>
            <a:r>
              <a:rPr lang="en-CA" dirty="0"/>
              <a:t>Although regression models were not with good R2 scores and highly significant in terms of different metrics, but we learned that with every dataset comes a challenge to build better models and improve scores by applying different tuning to models.</a:t>
            </a:r>
            <a:endParaRPr lang="en-US" dirty="0"/>
          </a:p>
          <a:p>
            <a:endParaRPr lang="en-US" dirty="0"/>
          </a:p>
        </p:txBody>
      </p:sp>
    </p:spTree>
    <p:extLst>
      <p:ext uri="{BB962C8B-B14F-4D97-AF65-F5344CB8AC3E}">
        <p14:creationId xmlns:p14="http://schemas.microsoft.com/office/powerpoint/2010/main" val="3943308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9CDAFC-EBD1-E39C-40B9-AF9DBBDA98A5}"/>
              </a:ext>
            </a:extLst>
          </p:cNvPr>
          <p:cNvSpPr>
            <a:spLocks noGrp="1"/>
          </p:cNvSpPr>
          <p:nvPr>
            <p:ph type="title"/>
          </p:nvPr>
        </p:nvSpPr>
        <p:spPr>
          <a:xfrm>
            <a:off x="647700" y="871758"/>
            <a:ext cx="4740730" cy="3871143"/>
          </a:xfrm>
        </p:spPr>
        <p:txBody>
          <a:bodyPr vert="horz" lIns="91440" tIns="45720" rIns="91440" bIns="45720" rtlCol="0" anchor="t">
            <a:normAutofit/>
          </a:bodyPr>
          <a:lstStyle/>
          <a:p>
            <a:r>
              <a:rPr lang="en-US" sz="5400" dirty="0"/>
              <a:t>Exploratory Data Analysis (EDA)</a:t>
            </a:r>
          </a:p>
        </p:txBody>
      </p:sp>
      <p:cxnSp>
        <p:nvCxnSpPr>
          <p:cNvPr id="30" name="Straight Connector 29">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ABAF3096-BD86-14C1-88DB-5B5A7519724D}"/>
              </a:ext>
            </a:extLst>
          </p:cNvPr>
          <p:cNvPicPr>
            <a:picLocks noChangeAspect="1"/>
          </p:cNvPicPr>
          <p:nvPr/>
        </p:nvPicPr>
        <p:blipFill rotWithShape="1">
          <a:blip r:embed="rId2"/>
          <a:srcRect l="4267" r="42549" b="1"/>
          <a:stretch/>
        </p:blipFill>
        <p:spPr>
          <a:xfrm>
            <a:off x="5867400" y="10"/>
            <a:ext cx="6267252" cy="6857990"/>
          </a:xfrm>
          <a:prstGeom prst="rect">
            <a:avLst/>
          </a:prstGeom>
        </p:spPr>
      </p:pic>
      <p:sp>
        <p:nvSpPr>
          <p:cNvPr id="8" name="TextBox 7">
            <a:extLst>
              <a:ext uri="{FF2B5EF4-FFF2-40B4-BE49-F238E27FC236}">
                <a16:creationId xmlns:a16="http://schemas.microsoft.com/office/drawing/2014/main" id="{EEE36FB2-DD85-065E-55D7-CD0061644E7A}"/>
              </a:ext>
            </a:extLst>
          </p:cNvPr>
          <p:cNvSpPr txBox="1"/>
          <p:nvPr/>
        </p:nvSpPr>
        <p:spPr>
          <a:xfrm>
            <a:off x="800100" y="4742901"/>
            <a:ext cx="3102827" cy="646331"/>
          </a:xfrm>
          <a:prstGeom prst="rect">
            <a:avLst/>
          </a:prstGeom>
          <a:noFill/>
        </p:spPr>
        <p:txBody>
          <a:bodyPr wrap="square" rtlCol="0">
            <a:spAutoFit/>
          </a:bodyPr>
          <a:lstStyle/>
          <a:p>
            <a:pPr marL="285750" indent="-285750">
              <a:buFont typeface="Arial" panose="020B0604020202020204" pitchFamily="34" charset="0"/>
              <a:buChar char="•"/>
            </a:pPr>
            <a:r>
              <a:rPr lang="en-US" dirty="0"/>
              <a:t>Matplotlib, Seaborn and Word cloud libraries</a:t>
            </a:r>
          </a:p>
        </p:txBody>
      </p:sp>
    </p:spTree>
    <p:extLst>
      <p:ext uri="{BB962C8B-B14F-4D97-AF65-F5344CB8AC3E}">
        <p14:creationId xmlns:p14="http://schemas.microsoft.com/office/powerpoint/2010/main" val="3157075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4F558E-9AA3-CE7E-BE9E-BD5A03A1E429}"/>
              </a:ext>
            </a:extLst>
          </p:cNvPr>
          <p:cNvSpPr txBox="1"/>
          <p:nvPr/>
        </p:nvSpPr>
        <p:spPr>
          <a:xfrm>
            <a:off x="3646002" y="2105561"/>
            <a:ext cx="4899996" cy="1323439"/>
          </a:xfrm>
          <a:prstGeom prst="rect">
            <a:avLst/>
          </a:prstGeom>
          <a:noFill/>
        </p:spPr>
        <p:txBody>
          <a:bodyPr wrap="none" rtlCol="0">
            <a:spAutoFit/>
          </a:bodyPr>
          <a:lstStyle/>
          <a:p>
            <a:r>
              <a:rPr lang="en-US" sz="8000" dirty="0"/>
              <a:t>Thank you</a:t>
            </a:r>
          </a:p>
        </p:txBody>
      </p:sp>
    </p:spTree>
    <p:extLst>
      <p:ext uri="{BB962C8B-B14F-4D97-AF65-F5344CB8AC3E}">
        <p14:creationId xmlns:p14="http://schemas.microsoft.com/office/powerpoint/2010/main" val="1676327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F0C76-0E02-F032-BC11-1ABD1C5F4E88}"/>
              </a:ext>
            </a:extLst>
          </p:cNvPr>
          <p:cNvSpPr>
            <a:spLocks noGrp="1"/>
          </p:cNvSpPr>
          <p:nvPr>
            <p:ph type="title"/>
          </p:nvPr>
        </p:nvSpPr>
        <p:spPr>
          <a:xfrm>
            <a:off x="683341" y="794657"/>
            <a:ext cx="4103431" cy="1317523"/>
          </a:xfrm>
        </p:spPr>
        <p:txBody>
          <a:bodyPr/>
          <a:lstStyle/>
          <a:p>
            <a:r>
              <a:rPr lang="en-US" dirty="0"/>
              <a:t>Top 10 popular genres</a:t>
            </a:r>
          </a:p>
        </p:txBody>
      </p:sp>
      <p:graphicFrame>
        <p:nvGraphicFramePr>
          <p:cNvPr id="9" name="Table 9">
            <a:extLst>
              <a:ext uri="{FF2B5EF4-FFF2-40B4-BE49-F238E27FC236}">
                <a16:creationId xmlns:a16="http://schemas.microsoft.com/office/drawing/2014/main" id="{02118D77-7732-E896-333D-B1D4FD5A347D}"/>
              </a:ext>
            </a:extLst>
          </p:cNvPr>
          <p:cNvGraphicFramePr>
            <a:graphicFrameLocks noGrp="1"/>
          </p:cNvGraphicFramePr>
          <p:nvPr>
            <p:extLst>
              <p:ext uri="{D42A27DB-BD31-4B8C-83A1-F6EECF244321}">
                <p14:modId xmlns:p14="http://schemas.microsoft.com/office/powerpoint/2010/main" val="390433850"/>
              </p:ext>
            </p:extLst>
          </p:nvPr>
        </p:nvGraphicFramePr>
        <p:xfrm>
          <a:off x="683340" y="2112180"/>
          <a:ext cx="4103432" cy="4023360"/>
        </p:xfrm>
        <a:graphic>
          <a:graphicData uri="http://schemas.openxmlformats.org/drawingml/2006/table">
            <a:tbl>
              <a:tblPr firstRow="1" bandRow="1">
                <a:tableStyleId>{5C22544A-7EE6-4342-B048-85BDC9FD1C3A}</a:tableStyleId>
              </a:tblPr>
              <a:tblGrid>
                <a:gridCol w="2051716">
                  <a:extLst>
                    <a:ext uri="{9D8B030D-6E8A-4147-A177-3AD203B41FA5}">
                      <a16:colId xmlns:a16="http://schemas.microsoft.com/office/drawing/2014/main" val="2823111375"/>
                    </a:ext>
                  </a:extLst>
                </a:gridCol>
                <a:gridCol w="2051716">
                  <a:extLst>
                    <a:ext uri="{9D8B030D-6E8A-4147-A177-3AD203B41FA5}">
                      <a16:colId xmlns:a16="http://schemas.microsoft.com/office/drawing/2014/main" val="2533653295"/>
                    </a:ext>
                  </a:extLst>
                </a:gridCol>
              </a:tblGrid>
              <a:tr h="337425">
                <a:tc>
                  <a:txBody>
                    <a:bodyPr/>
                    <a:lstStyle/>
                    <a:p>
                      <a:r>
                        <a:rPr lang="en-US" dirty="0"/>
                        <a:t>Genres</a:t>
                      </a:r>
                    </a:p>
                  </a:txBody>
                  <a:tcPr/>
                </a:tc>
                <a:tc>
                  <a:txBody>
                    <a:bodyPr/>
                    <a:lstStyle/>
                    <a:p>
                      <a:r>
                        <a:rPr lang="en-US" dirty="0"/>
                        <a:t>Popularity (0-100)</a:t>
                      </a:r>
                    </a:p>
                  </a:txBody>
                  <a:tcPr/>
                </a:tc>
                <a:extLst>
                  <a:ext uri="{0D108BD9-81ED-4DB2-BD59-A6C34878D82A}">
                    <a16:rowId xmlns:a16="http://schemas.microsoft.com/office/drawing/2014/main" val="196019169"/>
                  </a:ext>
                </a:extLst>
              </a:tr>
              <a:tr h="337425">
                <a:tc>
                  <a:txBody>
                    <a:bodyPr/>
                    <a:lstStyle/>
                    <a:p>
                      <a:r>
                        <a:rPr lang="en-US" dirty="0"/>
                        <a:t>Pop</a:t>
                      </a:r>
                    </a:p>
                  </a:txBody>
                  <a:tcPr/>
                </a:tc>
                <a:tc>
                  <a:txBody>
                    <a:bodyPr/>
                    <a:lstStyle/>
                    <a:p>
                      <a:r>
                        <a:rPr lang="en-CA" dirty="0"/>
                        <a:t>67.95</a:t>
                      </a:r>
                      <a:endParaRPr lang="en-US" dirty="0"/>
                    </a:p>
                  </a:txBody>
                  <a:tcPr/>
                </a:tc>
                <a:extLst>
                  <a:ext uri="{0D108BD9-81ED-4DB2-BD59-A6C34878D82A}">
                    <a16:rowId xmlns:a16="http://schemas.microsoft.com/office/drawing/2014/main" val="2641657161"/>
                  </a:ext>
                </a:extLst>
              </a:tr>
              <a:tr h="337425">
                <a:tc>
                  <a:txBody>
                    <a:bodyPr/>
                    <a:lstStyle/>
                    <a:p>
                      <a:r>
                        <a:rPr lang="en-US" dirty="0"/>
                        <a:t>Electro </a:t>
                      </a:r>
                    </a:p>
                  </a:txBody>
                  <a:tcPr/>
                </a:tc>
                <a:tc>
                  <a:txBody>
                    <a:bodyPr/>
                    <a:lstStyle/>
                    <a:p>
                      <a:r>
                        <a:rPr lang="en-CA" dirty="0"/>
                        <a:t>63.22</a:t>
                      </a:r>
                      <a:endParaRPr lang="en-US" dirty="0"/>
                    </a:p>
                  </a:txBody>
                  <a:tcPr/>
                </a:tc>
                <a:extLst>
                  <a:ext uri="{0D108BD9-81ED-4DB2-BD59-A6C34878D82A}">
                    <a16:rowId xmlns:a16="http://schemas.microsoft.com/office/drawing/2014/main" val="3058901090"/>
                  </a:ext>
                </a:extLst>
              </a:tr>
              <a:tr h="337425">
                <a:tc>
                  <a:txBody>
                    <a:bodyPr/>
                    <a:lstStyle/>
                    <a:p>
                      <a:r>
                        <a:rPr lang="en-US" dirty="0"/>
                        <a:t>Dance</a:t>
                      </a:r>
                    </a:p>
                  </a:txBody>
                  <a:tcPr/>
                </a:tc>
                <a:tc>
                  <a:txBody>
                    <a:bodyPr/>
                    <a:lstStyle/>
                    <a:p>
                      <a:r>
                        <a:rPr lang="en-CA" dirty="0"/>
                        <a:t>62.18</a:t>
                      </a:r>
                      <a:endParaRPr lang="en-US" dirty="0"/>
                    </a:p>
                  </a:txBody>
                  <a:tcPr/>
                </a:tc>
                <a:extLst>
                  <a:ext uri="{0D108BD9-81ED-4DB2-BD59-A6C34878D82A}">
                    <a16:rowId xmlns:a16="http://schemas.microsoft.com/office/drawing/2014/main" val="1152462295"/>
                  </a:ext>
                </a:extLst>
              </a:tr>
              <a:tr h="337425">
                <a:tc>
                  <a:txBody>
                    <a:bodyPr/>
                    <a:lstStyle/>
                    <a:p>
                      <a:r>
                        <a:rPr lang="en-US" dirty="0"/>
                        <a:t>House </a:t>
                      </a:r>
                    </a:p>
                  </a:txBody>
                  <a:tcPr/>
                </a:tc>
                <a:tc>
                  <a:txBody>
                    <a:bodyPr/>
                    <a:lstStyle/>
                    <a:p>
                      <a:r>
                        <a:rPr lang="en-CA" dirty="0"/>
                        <a:t>61.39</a:t>
                      </a:r>
                      <a:endParaRPr lang="en-US" dirty="0"/>
                    </a:p>
                  </a:txBody>
                  <a:tcPr/>
                </a:tc>
                <a:extLst>
                  <a:ext uri="{0D108BD9-81ED-4DB2-BD59-A6C34878D82A}">
                    <a16:rowId xmlns:a16="http://schemas.microsoft.com/office/drawing/2014/main" val="860143805"/>
                  </a:ext>
                </a:extLst>
              </a:tr>
              <a:tr h="337425">
                <a:tc>
                  <a:txBody>
                    <a:bodyPr/>
                    <a:lstStyle/>
                    <a:p>
                      <a:r>
                        <a:rPr lang="en-US" dirty="0"/>
                        <a:t>Soul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61.26</a:t>
                      </a:r>
                      <a:endParaRPr lang="en-US" dirty="0"/>
                    </a:p>
                  </a:txBody>
                  <a:tcPr/>
                </a:tc>
                <a:extLst>
                  <a:ext uri="{0D108BD9-81ED-4DB2-BD59-A6C34878D82A}">
                    <a16:rowId xmlns:a16="http://schemas.microsoft.com/office/drawing/2014/main" val="2336982373"/>
                  </a:ext>
                </a:extLst>
              </a:tr>
              <a:tr h="337425">
                <a:tc>
                  <a:txBody>
                    <a:bodyPr/>
                    <a:lstStyle/>
                    <a:p>
                      <a:r>
                        <a:rPr lang="en-US" dirty="0"/>
                        <a:t>Hip-hop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61.21</a:t>
                      </a:r>
                      <a:endParaRPr lang="en-US" dirty="0"/>
                    </a:p>
                  </a:txBody>
                  <a:tcPr/>
                </a:tc>
                <a:extLst>
                  <a:ext uri="{0D108BD9-81ED-4DB2-BD59-A6C34878D82A}">
                    <a16:rowId xmlns:a16="http://schemas.microsoft.com/office/drawing/2014/main" val="10121635"/>
                  </a:ext>
                </a:extLst>
              </a:tr>
              <a:tr h="337425">
                <a:tc>
                  <a:txBody>
                    <a:bodyPr/>
                    <a:lstStyle/>
                    <a:p>
                      <a:r>
                        <a:rPr lang="en-US" dirty="0" err="1"/>
                        <a:t>Edm</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60.37</a:t>
                      </a:r>
                      <a:endParaRPr lang="en-US" dirty="0"/>
                    </a:p>
                  </a:txBody>
                  <a:tcPr/>
                </a:tc>
                <a:extLst>
                  <a:ext uri="{0D108BD9-81ED-4DB2-BD59-A6C34878D82A}">
                    <a16:rowId xmlns:a16="http://schemas.microsoft.com/office/drawing/2014/main" val="2876340914"/>
                  </a:ext>
                </a:extLst>
              </a:tr>
              <a:tr h="337425">
                <a:tc>
                  <a:txBody>
                    <a:bodyPr/>
                    <a:lstStyle/>
                    <a:p>
                      <a:r>
                        <a:rPr lang="en-US" dirty="0"/>
                        <a:t>Pop-film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59.21</a:t>
                      </a:r>
                      <a:endParaRPr lang="en-US" dirty="0"/>
                    </a:p>
                  </a:txBody>
                  <a:tcPr/>
                </a:tc>
                <a:extLst>
                  <a:ext uri="{0D108BD9-81ED-4DB2-BD59-A6C34878D82A}">
                    <a16:rowId xmlns:a16="http://schemas.microsoft.com/office/drawing/2014/main" val="3263845433"/>
                  </a:ext>
                </a:extLst>
              </a:tr>
              <a:tr h="337425">
                <a:tc>
                  <a:txBody>
                    <a:bodyPr/>
                    <a:lstStyle/>
                    <a:p>
                      <a:r>
                        <a:rPr lang="en-US" dirty="0"/>
                        <a:t>Metal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59.21</a:t>
                      </a:r>
                      <a:endParaRPr lang="en-US" dirty="0"/>
                    </a:p>
                  </a:txBody>
                  <a:tcPr/>
                </a:tc>
                <a:extLst>
                  <a:ext uri="{0D108BD9-81ED-4DB2-BD59-A6C34878D82A}">
                    <a16:rowId xmlns:a16="http://schemas.microsoft.com/office/drawing/2014/main" val="3946174301"/>
                  </a:ext>
                </a:extLst>
              </a:tr>
              <a:tr h="337425">
                <a:tc>
                  <a:txBody>
                    <a:bodyPr/>
                    <a:lstStyle/>
                    <a:p>
                      <a:r>
                        <a:rPr lang="en-US" dirty="0"/>
                        <a:t>K-pop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58.84</a:t>
                      </a:r>
                      <a:endParaRPr lang="en-US" dirty="0"/>
                    </a:p>
                  </a:txBody>
                  <a:tcPr/>
                </a:tc>
                <a:extLst>
                  <a:ext uri="{0D108BD9-81ED-4DB2-BD59-A6C34878D82A}">
                    <a16:rowId xmlns:a16="http://schemas.microsoft.com/office/drawing/2014/main" val="2595934455"/>
                  </a:ext>
                </a:extLst>
              </a:tr>
            </a:tbl>
          </a:graphicData>
        </a:graphic>
      </p:graphicFrame>
      <p:pic>
        <p:nvPicPr>
          <p:cNvPr id="7" name="Picture Placeholder 6" descr="Chart, pie chart&#10;&#10;Description automatically generated">
            <a:extLst>
              <a:ext uri="{FF2B5EF4-FFF2-40B4-BE49-F238E27FC236}">
                <a16:creationId xmlns:a16="http://schemas.microsoft.com/office/drawing/2014/main" id="{55F1FD70-C8CC-0862-A838-02836C8533D6}"/>
              </a:ext>
            </a:extLst>
          </p:cNvPr>
          <p:cNvPicPr>
            <a:picLocks noGrp="1" noChangeAspect="1"/>
          </p:cNvPicPr>
          <p:nvPr>
            <p:ph type="pic" idx="1"/>
          </p:nvPr>
        </p:nvPicPr>
        <p:blipFill rotWithShape="1">
          <a:blip r:embed="rId2"/>
          <a:srcRect t="521" b="1727"/>
          <a:stretch/>
        </p:blipFill>
        <p:spPr>
          <a:xfrm>
            <a:off x="5183188" y="598714"/>
            <a:ext cx="6172200" cy="5660572"/>
          </a:xfrm>
        </p:spPr>
      </p:pic>
    </p:spTree>
    <p:extLst>
      <p:ext uri="{BB962C8B-B14F-4D97-AF65-F5344CB8AC3E}">
        <p14:creationId xmlns:p14="http://schemas.microsoft.com/office/powerpoint/2010/main" val="3051161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465B-B3BB-E604-CE0C-755A72EE9855}"/>
              </a:ext>
            </a:extLst>
          </p:cNvPr>
          <p:cNvSpPr>
            <a:spLocks noGrp="1"/>
          </p:cNvSpPr>
          <p:nvPr>
            <p:ph type="title"/>
          </p:nvPr>
        </p:nvSpPr>
        <p:spPr>
          <a:xfrm>
            <a:off x="520539" y="784451"/>
            <a:ext cx="4103431" cy="962371"/>
          </a:xfrm>
        </p:spPr>
        <p:txBody>
          <a:bodyPr>
            <a:normAutofit fontScale="90000"/>
          </a:bodyPr>
          <a:lstStyle/>
          <a:p>
            <a:r>
              <a:rPr lang="en-US" dirty="0"/>
              <a:t>Top 10 popular artists</a:t>
            </a:r>
          </a:p>
        </p:txBody>
      </p:sp>
      <p:graphicFrame>
        <p:nvGraphicFramePr>
          <p:cNvPr id="3" name="Table 9">
            <a:extLst>
              <a:ext uri="{FF2B5EF4-FFF2-40B4-BE49-F238E27FC236}">
                <a16:creationId xmlns:a16="http://schemas.microsoft.com/office/drawing/2014/main" id="{2A8124E9-A823-BC04-630A-AB93C9CE7125}"/>
              </a:ext>
            </a:extLst>
          </p:cNvPr>
          <p:cNvGraphicFramePr>
            <a:graphicFrameLocks noGrp="1"/>
          </p:cNvGraphicFramePr>
          <p:nvPr>
            <p:extLst>
              <p:ext uri="{D42A27DB-BD31-4B8C-83A1-F6EECF244321}">
                <p14:modId xmlns:p14="http://schemas.microsoft.com/office/powerpoint/2010/main" val="2240308144"/>
              </p:ext>
            </p:extLst>
          </p:nvPr>
        </p:nvGraphicFramePr>
        <p:xfrm>
          <a:off x="520539" y="1775869"/>
          <a:ext cx="3322118" cy="4297680"/>
        </p:xfrm>
        <a:graphic>
          <a:graphicData uri="http://schemas.openxmlformats.org/drawingml/2006/table">
            <a:tbl>
              <a:tblPr firstRow="1" bandRow="1">
                <a:tableStyleId>{5C22544A-7EE6-4342-B048-85BDC9FD1C3A}</a:tableStyleId>
              </a:tblPr>
              <a:tblGrid>
                <a:gridCol w="1964318">
                  <a:extLst>
                    <a:ext uri="{9D8B030D-6E8A-4147-A177-3AD203B41FA5}">
                      <a16:colId xmlns:a16="http://schemas.microsoft.com/office/drawing/2014/main" val="2823111375"/>
                    </a:ext>
                  </a:extLst>
                </a:gridCol>
                <a:gridCol w="1357800">
                  <a:extLst>
                    <a:ext uri="{9D8B030D-6E8A-4147-A177-3AD203B41FA5}">
                      <a16:colId xmlns:a16="http://schemas.microsoft.com/office/drawing/2014/main" val="2533653295"/>
                    </a:ext>
                  </a:extLst>
                </a:gridCol>
              </a:tblGrid>
              <a:tr h="580569">
                <a:tc>
                  <a:txBody>
                    <a:bodyPr/>
                    <a:lstStyle/>
                    <a:p>
                      <a:r>
                        <a:rPr lang="en-US" dirty="0"/>
                        <a:t>Artists</a:t>
                      </a:r>
                    </a:p>
                  </a:txBody>
                  <a:tcPr/>
                </a:tc>
                <a:tc>
                  <a:txBody>
                    <a:bodyPr/>
                    <a:lstStyle/>
                    <a:p>
                      <a:r>
                        <a:rPr lang="en-US" dirty="0"/>
                        <a:t>Popularity (0-100)</a:t>
                      </a:r>
                    </a:p>
                  </a:txBody>
                  <a:tcPr/>
                </a:tc>
                <a:extLst>
                  <a:ext uri="{0D108BD9-81ED-4DB2-BD59-A6C34878D82A}">
                    <a16:rowId xmlns:a16="http://schemas.microsoft.com/office/drawing/2014/main" val="196019169"/>
                  </a:ext>
                </a:extLst>
              </a:tr>
              <a:tr h="331754">
                <a:tc>
                  <a:txBody>
                    <a:bodyPr/>
                    <a:lstStyle/>
                    <a:p>
                      <a:r>
                        <a:rPr lang="en-US" dirty="0"/>
                        <a:t>Sam Smith</a:t>
                      </a:r>
                    </a:p>
                  </a:txBody>
                  <a:tcPr/>
                </a:tc>
                <a:tc>
                  <a:txBody>
                    <a:bodyPr/>
                    <a:lstStyle/>
                    <a:p>
                      <a:r>
                        <a:rPr lang="en-CA" dirty="0"/>
                        <a:t>100.0</a:t>
                      </a:r>
                      <a:endParaRPr lang="en-US" dirty="0"/>
                    </a:p>
                  </a:txBody>
                  <a:tcPr/>
                </a:tc>
                <a:extLst>
                  <a:ext uri="{0D108BD9-81ED-4DB2-BD59-A6C34878D82A}">
                    <a16:rowId xmlns:a16="http://schemas.microsoft.com/office/drawing/2014/main" val="2641657161"/>
                  </a:ext>
                </a:extLst>
              </a:tr>
              <a:tr h="331754">
                <a:tc>
                  <a:txBody>
                    <a:bodyPr/>
                    <a:lstStyle/>
                    <a:p>
                      <a:r>
                        <a:rPr lang="en-US" dirty="0" err="1"/>
                        <a:t>Bizarrap</a:t>
                      </a:r>
                      <a:r>
                        <a:rPr lang="en-US" dirty="0"/>
                        <a:t> </a:t>
                      </a:r>
                    </a:p>
                  </a:txBody>
                  <a:tcPr/>
                </a:tc>
                <a:tc>
                  <a:txBody>
                    <a:bodyPr/>
                    <a:lstStyle/>
                    <a:p>
                      <a:r>
                        <a:rPr lang="en-CA" dirty="0"/>
                        <a:t>99.0</a:t>
                      </a:r>
                      <a:endParaRPr lang="en-US" dirty="0"/>
                    </a:p>
                  </a:txBody>
                  <a:tcPr/>
                </a:tc>
                <a:extLst>
                  <a:ext uri="{0D108BD9-81ED-4DB2-BD59-A6C34878D82A}">
                    <a16:rowId xmlns:a16="http://schemas.microsoft.com/office/drawing/2014/main" val="3058901090"/>
                  </a:ext>
                </a:extLst>
              </a:tr>
              <a:tr h="3317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Manuel </a:t>
                      </a:r>
                      <a:r>
                        <a:rPr lang="en-CA" dirty="0" err="1"/>
                        <a:t>Turizo</a:t>
                      </a:r>
                      <a:r>
                        <a:rPr lang="en-US" dirty="0"/>
                        <a:t> </a:t>
                      </a:r>
                    </a:p>
                  </a:txBody>
                  <a:tcPr/>
                </a:tc>
                <a:tc>
                  <a:txBody>
                    <a:bodyPr/>
                    <a:lstStyle/>
                    <a:p>
                      <a:r>
                        <a:rPr lang="en-CA" dirty="0"/>
                        <a:t>98.0</a:t>
                      </a:r>
                      <a:endParaRPr lang="en-US" dirty="0"/>
                    </a:p>
                  </a:txBody>
                  <a:tcPr/>
                </a:tc>
                <a:extLst>
                  <a:ext uri="{0D108BD9-81ED-4DB2-BD59-A6C34878D82A}">
                    <a16:rowId xmlns:a16="http://schemas.microsoft.com/office/drawing/2014/main" val="1152462295"/>
                  </a:ext>
                </a:extLst>
              </a:tr>
              <a:tr h="331754">
                <a:tc>
                  <a:txBody>
                    <a:bodyPr/>
                    <a:lstStyle/>
                    <a:p>
                      <a:r>
                        <a:rPr lang="en-US" dirty="0"/>
                        <a:t>Bad Bunny</a:t>
                      </a:r>
                    </a:p>
                  </a:txBody>
                  <a:tcPr/>
                </a:tc>
                <a:tc>
                  <a:txBody>
                    <a:bodyPr/>
                    <a:lstStyle/>
                    <a:p>
                      <a:r>
                        <a:rPr lang="en-US" dirty="0"/>
                        <a:t>97.0</a:t>
                      </a:r>
                    </a:p>
                  </a:txBody>
                  <a:tcPr/>
                </a:tc>
                <a:extLst>
                  <a:ext uri="{0D108BD9-81ED-4DB2-BD59-A6C34878D82A}">
                    <a16:rowId xmlns:a16="http://schemas.microsoft.com/office/drawing/2014/main" val="860143805"/>
                  </a:ext>
                </a:extLst>
              </a:tr>
              <a:tr h="331754">
                <a:tc>
                  <a:txBody>
                    <a:bodyPr/>
                    <a:lstStyle/>
                    <a:p>
                      <a:r>
                        <a:rPr lang="en-US" dirty="0" err="1"/>
                        <a:t>Joji</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94.0</a:t>
                      </a:r>
                      <a:endParaRPr lang="en-US" dirty="0"/>
                    </a:p>
                  </a:txBody>
                  <a:tcPr/>
                </a:tc>
                <a:extLst>
                  <a:ext uri="{0D108BD9-81ED-4DB2-BD59-A6C34878D82A}">
                    <a16:rowId xmlns:a16="http://schemas.microsoft.com/office/drawing/2014/main" val="2336982373"/>
                  </a:ext>
                </a:extLst>
              </a:tr>
              <a:tr h="331754">
                <a:tc>
                  <a:txBody>
                    <a:bodyPr/>
                    <a:lstStyle/>
                    <a:p>
                      <a:r>
                        <a:rPr lang="en-US" dirty="0"/>
                        <a:t>Beyonce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93.0</a:t>
                      </a:r>
                      <a:endParaRPr lang="en-US" dirty="0"/>
                    </a:p>
                  </a:txBody>
                  <a:tcPr/>
                </a:tc>
                <a:extLst>
                  <a:ext uri="{0D108BD9-81ED-4DB2-BD59-A6C34878D82A}">
                    <a16:rowId xmlns:a16="http://schemas.microsoft.com/office/drawing/2014/main" val="10121635"/>
                  </a:ext>
                </a:extLst>
              </a:tr>
              <a:tr h="3317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Selena Gomez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92.0</a:t>
                      </a:r>
                      <a:endParaRPr lang="en-US" dirty="0"/>
                    </a:p>
                  </a:txBody>
                  <a:tcPr/>
                </a:tc>
                <a:extLst>
                  <a:ext uri="{0D108BD9-81ED-4DB2-BD59-A6C34878D82A}">
                    <a16:rowId xmlns:a16="http://schemas.microsoft.com/office/drawing/2014/main" val="2876340914"/>
                  </a:ext>
                </a:extLst>
              </a:tr>
              <a:tr h="331754">
                <a:tc>
                  <a:txBody>
                    <a:bodyPr/>
                    <a:lstStyle/>
                    <a:p>
                      <a:r>
                        <a:rPr lang="en-US" dirty="0" err="1"/>
                        <a:t>Rauw</a:t>
                      </a:r>
                      <a:r>
                        <a:rPr lang="en-US" dirty="0"/>
                        <a:t> Alejandro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91.0</a:t>
                      </a:r>
                      <a:endParaRPr lang="en-US" dirty="0"/>
                    </a:p>
                  </a:txBody>
                  <a:tcPr/>
                </a:tc>
                <a:extLst>
                  <a:ext uri="{0D108BD9-81ED-4DB2-BD59-A6C34878D82A}">
                    <a16:rowId xmlns:a16="http://schemas.microsoft.com/office/drawing/2014/main" val="3263845433"/>
                  </a:ext>
                </a:extLst>
              </a:tr>
              <a:tr h="331754">
                <a:tc>
                  <a:txBody>
                    <a:bodyPr/>
                    <a:lstStyle/>
                    <a:p>
                      <a:r>
                        <a:rPr lang="en-US" dirty="0"/>
                        <a:t>Drake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91.0</a:t>
                      </a:r>
                      <a:endParaRPr lang="en-US" dirty="0"/>
                    </a:p>
                  </a:txBody>
                  <a:tcPr/>
                </a:tc>
                <a:extLst>
                  <a:ext uri="{0D108BD9-81ED-4DB2-BD59-A6C34878D82A}">
                    <a16:rowId xmlns:a16="http://schemas.microsoft.com/office/drawing/2014/main" val="3946174301"/>
                  </a:ext>
                </a:extLst>
              </a:tr>
              <a:tr h="331754">
                <a:tc>
                  <a:txBody>
                    <a:bodyPr/>
                    <a:lstStyle/>
                    <a:p>
                      <a:r>
                        <a:rPr lang="en-US" dirty="0"/>
                        <a:t>Ruth 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90.0</a:t>
                      </a:r>
                      <a:endParaRPr lang="en-US" dirty="0"/>
                    </a:p>
                  </a:txBody>
                  <a:tcPr/>
                </a:tc>
                <a:extLst>
                  <a:ext uri="{0D108BD9-81ED-4DB2-BD59-A6C34878D82A}">
                    <a16:rowId xmlns:a16="http://schemas.microsoft.com/office/drawing/2014/main" val="2595934455"/>
                  </a:ext>
                </a:extLst>
              </a:tr>
            </a:tbl>
          </a:graphicData>
        </a:graphic>
      </p:graphicFrame>
      <p:pic>
        <p:nvPicPr>
          <p:cNvPr id="8" name="Picture Placeholder 7" descr="Chart, bar chart&#10;&#10;Description automatically generated">
            <a:extLst>
              <a:ext uri="{FF2B5EF4-FFF2-40B4-BE49-F238E27FC236}">
                <a16:creationId xmlns:a16="http://schemas.microsoft.com/office/drawing/2014/main" id="{4868FC26-B915-21CE-56F0-8B25327A615F}"/>
              </a:ext>
            </a:extLst>
          </p:cNvPr>
          <p:cNvPicPr>
            <a:picLocks noGrp="1" noChangeAspect="1"/>
          </p:cNvPicPr>
          <p:nvPr>
            <p:ph type="pic" idx="1"/>
          </p:nvPr>
        </p:nvPicPr>
        <p:blipFill rotWithShape="1">
          <a:blip r:embed="rId2"/>
          <a:srcRect l="363" r="2637" b="1911"/>
          <a:stretch/>
        </p:blipFill>
        <p:spPr>
          <a:xfrm>
            <a:off x="4329592" y="1280160"/>
            <a:ext cx="7341869" cy="4297680"/>
          </a:xfrm>
        </p:spPr>
      </p:pic>
    </p:spTree>
    <p:extLst>
      <p:ext uri="{BB962C8B-B14F-4D97-AF65-F5344CB8AC3E}">
        <p14:creationId xmlns:p14="http://schemas.microsoft.com/office/powerpoint/2010/main" val="2465476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341C9-FA68-6401-EEC3-3845D8BF4561}"/>
              </a:ext>
            </a:extLst>
          </p:cNvPr>
          <p:cNvSpPr>
            <a:spLocks noGrp="1"/>
          </p:cNvSpPr>
          <p:nvPr>
            <p:ph type="title"/>
          </p:nvPr>
        </p:nvSpPr>
        <p:spPr>
          <a:xfrm>
            <a:off x="688258" y="765885"/>
            <a:ext cx="3250637" cy="1358267"/>
          </a:xfrm>
        </p:spPr>
        <p:txBody>
          <a:bodyPr>
            <a:normAutofit fontScale="90000"/>
          </a:bodyPr>
          <a:lstStyle/>
          <a:p>
            <a:r>
              <a:rPr lang="en-US" dirty="0"/>
              <a:t>Duration of song in different genres</a:t>
            </a:r>
          </a:p>
        </p:txBody>
      </p:sp>
      <p:graphicFrame>
        <p:nvGraphicFramePr>
          <p:cNvPr id="9" name="Table 9">
            <a:extLst>
              <a:ext uri="{FF2B5EF4-FFF2-40B4-BE49-F238E27FC236}">
                <a16:creationId xmlns:a16="http://schemas.microsoft.com/office/drawing/2014/main" id="{F1320837-0C8D-030A-C4C8-38BB5FA7B6D6}"/>
              </a:ext>
            </a:extLst>
          </p:cNvPr>
          <p:cNvGraphicFramePr>
            <a:graphicFrameLocks noGrp="1"/>
          </p:cNvGraphicFramePr>
          <p:nvPr>
            <p:extLst>
              <p:ext uri="{D42A27DB-BD31-4B8C-83A1-F6EECF244321}">
                <p14:modId xmlns:p14="http://schemas.microsoft.com/office/powerpoint/2010/main" val="379709868"/>
              </p:ext>
            </p:extLst>
          </p:nvPr>
        </p:nvGraphicFramePr>
        <p:xfrm>
          <a:off x="683339" y="2112180"/>
          <a:ext cx="3779804" cy="4023360"/>
        </p:xfrm>
        <a:graphic>
          <a:graphicData uri="http://schemas.openxmlformats.org/drawingml/2006/table">
            <a:tbl>
              <a:tblPr firstRow="1" bandRow="1">
                <a:tableStyleId>{5C22544A-7EE6-4342-B048-85BDC9FD1C3A}</a:tableStyleId>
              </a:tblPr>
              <a:tblGrid>
                <a:gridCol w="1889902">
                  <a:extLst>
                    <a:ext uri="{9D8B030D-6E8A-4147-A177-3AD203B41FA5}">
                      <a16:colId xmlns:a16="http://schemas.microsoft.com/office/drawing/2014/main" val="2823111375"/>
                    </a:ext>
                  </a:extLst>
                </a:gridCol>
                <a:gridCol w="1889902">
                  <a:extLst>
                    <a:ext uri="{9D8B030D-6E8A-4147-A177-3AD203B41FA5}">
                      <a16:colId xmlns:a16="http://schemas.microsoft.com/office/drawing/2014/main" val="2533653295"/>
                    </a:ext>
                  </a:extLst>
                </a:gridCol>
              </a:tblGrid>
              <a:tr h="337425">
                <a:tc>
                  <a:txBody>
                    <a:bodyPr/>
                    <a:lstStyle/>
                    <a:p>
                      <a:r>
                        <a:rPr lang="en-US" dirty="0"/>
                        <a:t>Genres</a:t>
                      </a:r>
                    </a:p>
                  </a:txBody>
                  <a:tcPr/>
                </a:tc>
                <a:tc>
                  <a:txBody>
                    <a:bodyPr/>
                    <a:lstStyle/>
                    <a:p>
                      <a:r>
                        <a:rPr lang="en-US" dirty="0"/>
                        <a:t>Duration (min)</a:t>
                      </a:r>
                    </a:p>
                  </a:txBody>
                  <a:tcPr/>
                </a:tc>
                <a:extLst>
                  <a:ext uri="{0D108BD9-81ED-4DB2-BD59-A6C34878D82A}">
                    <a16:rowId xmlns:a16="http://schemas.microsoft.com/office/drawing/2014/main" val="196019169"/>
                  </a:ext>
                </a:extLst>
              </a:tr>
              <a:tr h="337425">
                <a:tc>
                  <a:txBody>
                    <a:bodyPr/>
                    <a:lstStyle/>
                    <a:p>
                      <a:r>
                        <a:rPr lang="en-US" dirty="0"/>
                        <a:t>Minimal-techno</a:t>
                      </a:r>
                    </a:p>
                  </a:txBody>
                  <a:tcPr/>
                </a:tc>
                <a:tc>
                  <a:txBody>
                    <a:bodyPr/>
                    <a:lstStyle/>
                    <a:p>
                      <a:r>
                        <a:rPr lang="en-CA" dirty="0"/>
                        <a:t>6.30</a:t>
                      </a:r>
                      <a:endParaRPr lang="en-US" dirty="0"/>
                    </a:p>
                  </a:txBody>
                  <a:tcPr/>
                </a:tc>
                <a:extLst>
                  <a:ext uri="{0D108BD9-81ED-4DB2-BD59-A6C34878D82A}">
                    <a16:rowId xmlns:a16="http://schemas.microsoft.com/office/drawing/2014/main" val="2641657161"/>
                  </a:ext>
                </a:extLst>
              </a:tr>
              <a:tr h="337425">
                <a:tc>
                  <a:txBody>
                    <a:bodyPr/>
                    <a:lstStyle/>
                    <a:p>
                      <a:r>
                        <a:rPr lang="en-US" dirty="0"/>
                        <a:t>Detroit-techno </a:t>
                      </a:r>
                    </a:p>
                  </a:txBody>
                  <a:tcPr/>
                </a:tc>
                <a:tc>
                  <a:txBody>
                    <a:bodyPr/>
                    <a:lstStyle/>
                    <a:p>
                      <a:r>
                        <a:rPr lang="en-CA" dirty="0"/>
                        <a:t>6.29</a:t>
                      </a:r>
                      <a:endParaRPr lang="en-US" dirty="0"/>
                    </a:p>
                  </a:txBody>
                  <a:tcPr/>
                </a:tc>
                <a:extLst>
                  <a:ext uri="{0D108BD9-81ED-4DB2-BD59-A6C34878D82A}">
                    <a16:rowId xmlns:a16="http://schemas.microsoft.com/office/drawing/2014/main" val="3058901090"/>
                  </a:ext>
                </a:extLst>
              </a:tr>
              <a:tr h="337425">
                <a:tc>
                  <a:txBody>
                    <a:bodyPr/>
                    <a:lstStyle/>
                    <a:p>
                      <a:r>
                        <a:rPr lang="en-US" dirty="0"/>
                        <a:t>Chicago-house</a:t>
                      </a:r>
                    </a:p>
                  </a:txBody>
                  <a:tcPr/>
                </a:tc>
                <a:tc>
                  <a:txBody>
                    <a:bodyPr/>
                    <a:lstStyle/>
                    <a:p>
                      <a:r>
                        <a:rPr lang="en-CA" dirty="0"/>
                        <a:t>6.08</a:t>
                      </a:r>
                      <a:endParaRPr lang="en-US" dirty="0"/>
                    </a:p>
                  </a:txBody>
                  <a:tcPr/>
                </a:tc>
                <a:extLst>
                  <a:ext uri="{0D108BD9-81ED-4DB2-BD59-A6C34878D82A}">
                    <a16:rowId xmlns:a16="http://schemas.microsoft.com/office/drawing/2014/main" val="1152462295"/>
                  </a:ext>
                </a:extLst>
              </a:tr>
              <a:tr h="337425">
                <a:tc>
                  <a:txBody>
                    <a:bodyPr/>
                    <a:lstStyle/>
                    <a:p>
                      <a:r>
                        <a:rPr lang="en-US" dirty="0"/>
                        <a:t>Iranian </a:t>
                      </a:r>
                    </a:p>
                  </a:txBody>
                  <a:tcPr/>
                </a:tc>
                <a:tc>
                  <a:txBody>
                    <a:bodyPr/>
                    <a:lstStyle/>
                    <a:p>
                      <a:r>
                        <a:rPr lang="en-CA" dirty="0"/>
                        <a:t>6.01</a:t>
                      </a:r>
                      <a:endParaRPr lang="en-US" dirty="0"/>
                    </a:p>
                  </a:txBody>
                  <a:tcPr/>
                </a:tc>
                <a:extLst>
                  <a:ext uri="{0D108BD9-81ED-4DB2-BD59-A6C34878D82A}">
                    <a16:rowId xmlns:a16="http://schemas.microsoft.com/office/drawing/2014/main" val="860143805"/>
                  </a:ext>
                </a:extLst>
              </a:tr>
              <a:tr h="337425">
                <a:tc>
                  <a:txBody>
                    <a:bodyPr/>
                    <a:lstStyle/>
                    <a:p>
                      <a:r>
                        <a:rPr lang="en-US" dirty="0"/>
                        <a:t>Techno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5.33</a:t>
                      </a:r>
                      <a:endParaRPr lang="en-US" dirty="0"/>
                    </a:p>
                  </a:txBody>
                  <a:tcPr/>
                </a:tc>
                <a:extLst>
                  <a:ext uri="{0D108BD9-81ED-4DB2-BD59-A6C34878D82A}">
                    <a16:rowId xmlns:a16="http://schemas.microsoft.com/office/drawing/2014/main" val="2336982373"/>
                  </a:ext>
                </a:extLst>
              </a:tr>
              <a:tr h="3374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Breakbeat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5.28</a:t>
                      </a:r>
                      <a:endParaRPr lang="en-US" dirty="0"/>
                    </a:p>
                  </a:txBody>
                  <a:tcPr/>
                </a:tc>
                <a:extLst>
                  <a:ext uri="{0D108BD9-81ED-4DB2-BD59-A6C34878D82A}">
                    <a16:rowId xmlns:a16="http://schemas.microsoft.com/office/drawing/2014/main" val="10121635"/>
                  </a:ext>
                </a:extLst>
              </a:tr>
              <a:tr h="337425">
                <a:tc>
                  <a:txBody>
                    <a:bodyPr/>
                    <a:lstStyle/>
                    <a:p>
                      <a:r>
                        <a:rPr lang="en-US" dirty="0"/>
                        <a:t>Black-metal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5.18</a:t>
                      </a:r>
                      <a:endParaRPr lang="en-US" dirty="0"/>
                    </a:p>
                  </a:txBody>
                  <a:tcPr/>
                </a:tc>
                <a:extLst>
                  <a:ext uri="{0D108BD9-81ED-4DB2-BD59-A6C34878D82A}">
                    <a16:rowId xmlns:a16="http://schemas.microsoft.com/office/drawing/2014/main" val="2876340914"/>
                  </a:ext>
                </a:extLst>
              </a:tr>
              <a:tr h="337425">
                <a:tc>
                  <a:txBody>
                    <a:bodyPr/>
                    <a:lstStyle/>
                    <a:p>
                      <a:r>
                        <a:rPr lang="en-US" dirty="0"/>
                        <a:t>New-age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5.02</a:t>
                      </a:r>
                      <a:endParaRPr lang="en-US" dirty="0"/>
                    </a:p>
                  </a:txBody>
                  <a:tcPr/>
                </a:tc>
                <a:extLst>
                  <a:ext uri="{0D108BD9-81ED-4DB2-BD59-A6C34878D82A}">
                    <a16:rowId xmlns:a16="http://schemas.microsoft.com/office/drawing/2014/main" val="3263845433"/>
                  </a:ext>
                </a:extLst>
              </a:tr>
              <a:tr h="337425">
                <a:tc>
                  <a:txBody>
                    <a:bodyPr/>
                    <a:lstStyle/>
                    <a:p>
                      <a:r>
                        <a:rPr lang="en-US" dirty="0"/>
                        <a:t>Gospel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5.01</a:t>
                      </a:r>
                      <a:endParaRPr lang="en-US" dirty="0"/>
                    </a:p>
                  </a:txBody>
                  <a:tcPr/>
                </a:tc>
                <a:extLst>
                  <a:ext uri="{0D108BD9-81ED-4DB2-BD59-A6C34878D82A}">
                    <a16:rowId xmlns:a16="http://schemas.microsoft.com/office/drawing/2014/main" val="3946174301"/>
                  </a:ext>
                </a:extLst>
              </a:tr>
              <a:tr h="337425">
                <a:tc>
                  <a:txBody>
                    <a:bodyPr/>
                    <a:lstStyle/>
                    <a:p>
                      <a:r>
                        <a:rPr lang="en-US" dirty="0"/>
                        <a:t>Trance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4.95</a:t>
                      </a:r>
                      <a:endParaRPr lang="en-US" dirty="0"/>
                    </a:p>
                  </a:txBody>
                  <a:tcPr/>
                </a:tc>
                <a:extLst>
                  <a:ext uri="{0D108BD9-81ED-4DB2-BD59-A6C34878D82A}">
                    <a16:rowId xmlns:a16="http://schemas.microsoft.com/office/drawing/2014/main" val="2595934455"/>
                  </a:ext>
                </a:extLst>
              </a:tr>
            </a:tbl>
          </a:graphicData>
        </a:graphic>
      </p:graphicFrame>
      <p:pic>
        <p:nvPicPr>
          <p:cNvPr id="7" name="Content Placeholder 6" descr="Chart, bar chart&#10;&#10;Description automatically generated">
            <a:extLst>
              <a:ext uri="{FF2B5EF4-FFF2-40B4-BE49-F238E27FC236}">
                <a16:creationId xmlns:a16="http://schemas.microsoft.com/office/drawing/2014/main" id="{9AD4AF4A-874A-2785-1042-DFDCD534968B}"/>
              </a:ext>
            </a:extLst>
          </p:cNvPr>
          <p:cNvPicPr>
            <a:picLocks noGrp="1" noChangeAspect="1"/>
          </p:cNvPicPr>
          <p:nvPr>
            <p:ph idx="1"/>
          </p:nvPr>
        </p:nvPicPr>
        <p:blipFill>
          <a:blip r:embed="rId2"/>
          <a:stretch>
            <a:fillRect/>
          </a:stretch>
        </p:blipFill>
        <p:spPr>
          <a:xfrm>
            <a:off x="5183188" y="1405713"/>
            <a:ext cx="6172200" cy="4037049"/>
          </a:xfrm>
        </p:spPr>
      </p:pic>
    </p:spTree>
    <p:extLst>
      <p:ext uri="{BB962C8B-B14F-4D97-AF65-F5344CB8AC3E}">
        <p14:creationId xmlns:p14="http://schemas.microsoft.com/office/powerpoint/2010/main" val="3095855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105D-1A1D-80B6-EFB9-A6962C39609F}"/>
              </a:ext>
            </a:extLst>
          </p:cNvPr>
          <p:cNvSpPr>
            <a:spLocks noGrp="1"/>
          </p:cNvSpPr>
          <p:nvPr>
            <p:ph type="title"/>
          </p:nvPr>
        </p:nvSpPr>
        <p:spPr>
          <a:xfrm>
            <a:off x="683339" y="942521"/>
            <a:ext cx="4226117" cy="598714"/>
          </a:xfrm>
        </p:spPr>
        <p:txBody>
          <a:bodyPr>
            <a:normAutofit fontScale="90000"/>
          </a:bodyPr>
          <a:lstStyle/>
          <a:p>
            <a:r>
              <a:rPr lang="en-US" dirty="0"/>
              <a:t>Top 10 popular tracks</a:t>
            </a:r>
          </a:p>
        </p:txBody>
      </p:sp>
      <p:pic>
        <p:nvPicPr>
          <p:cNvPr id="6" name="Picture Placeholder 5" descr="Chart&#10;&#10;Description automatically generated">
            <a:extLst>
              <a:ext uri="{FF2B5EF4-FFF2-40B4-BE49-F238E27FC236}">
                <a16:creationId xmlns:a16="http://schemas.microsoft.com/office/drawing/2014/main" id="{A7F9D895-469F-7EF1-A094-C2B65A921629}"/>
              </a:ext>
            </a:extLst>
          </p:cNvPr>
          <p:cNvPicPr>
            <a:picLocks noGrp="1" noChangeAspect="1"/>
          </p:cNvPicPr>
          <p:nvPr>
            <p:ph type="pic" idx="1"/>
          </p:nvPr>
        </p:nvPicPr>
        <p:blipFill rotWithShape="1">
          <a:blip r:embed="rId2"/>
          <a:srcRect l="-794" t="1" r="-11560" b="-8478"/>
          <a:stretch/>
        </p:blipFill>
        <p:spPr>
          <a:xfrm>
            <a:off x="5377541" y="1066801"/>
            <a:ext cx="6618513" cy="4794250"/>
          </a:xfrm>
        </p:spPr>
      </p:pic>
      <p:graphicFrame>
        <p:nvGraphicFramePr>
          <p:cNvPr id="3" name="Table 9">
            <a:extLst>
              <a:ext uri="{FF2B5EF4-FFF2-40B4-BE49-F238E27FC236}">
                <a16:creationId xmlns:a16="http://schemas.microsoft.com/office/drawing/2014/main" id="{0FEFBC23-A6B3-4980-255D-89E6AA3EEF84}"/>
              </a:ext>
            </a:extLst>
          </p:cNvPr>
          <p:cNvGraphicFramePr>
            <a:graphicFrameLocks noGrp="1"/>
          </p:cNvGraphicFramePr>
          <p:nvPr>
            <p:extLst>
              <p:ext uri="{D42A27DB-BD31-4B8C-83A1-F6EECF244321}">
                <p14:modId xmlns:p14="http://schemas.microsoft.com/office/powerpoint/2010/main" val="2714201344"/>
              </p:ext>
            </p:extLst>
          </p:nvPr>
        </p:nvGraphicFramePr>
        <p:xfrm>
          <a:off x="683339" y="1541235"/>
          <a:ext cx="4683317" cy="4591243"/>
        </p:xfrm>
        <a:graphic>
          <a:graphicData uri="http://schemas.openxmlformats.org/drawingml/2006/table">
            <a:tbl>
              <a:tblPr firstRow="1" bandRow="1">
                <a:tableStyleId>{5C22544A-7EE6-4342-B048-85BDC9FD1C3A}</a:tableStyleId>
              </a:tblPr>
              <a:tblGrid>
                <a:gridCol w="3235518">
                  <a:extLst>
                    <a:ext uri="{9D8B030D-6E8A-4147-A177-3AD203B41FA5}">
                      <a16:colId xmlns:a16="http://schemas.microsoft.com/office/drawing/2014/main" val="2823111375"/>
                    </a:ext>
                  </a:extLst>
                </a:gridCol>
                <a:gridCol w="1447799">
                  <a:extLst>
                    <a:ext uri="{9D8B030D-6E8A-4147-A177-3AD203B41FA5}">
                      <a16:colId xmlns:a16="http://schemas.microsoft.com/office/drawing/2014/main" val="2533653295"/>
                    </a:ext>
                  </a:extLst>
                </a:gridCol>
              </a:tblGrid>
              <a:tr h="582237">
                <a:tc>
                  <a:txBody>
                    <a:bodyPr/>
                    <a:lstStyle/>
                    <a:p>
                      <a:r>
                        <a:rPr lang="en-US" dirty="0"/>
                        <a:t>Track Name</a:t>
                      </a:r>
                    </a:p>
                  </a:txBody>
                  <a:tcPr/>
                </a:tc>
                <a:tc>
                  <a:txBody>
                    <a:bodyPr/>
                    <a:lstStyle/>
                    <a:p>
                      <a:r>
                        <a:rPr lang="en-US" dirty="0"/>
                        <a:t>Popularity (0-100)</a:t>
                      </a:r>
                    </a:p>
                  </a:txBody>
                  <a:tcPr/>
                </a:tc>
                <a:extLst>
                  <a:ext uri="{0D108BD9-81ED-4DB2-BD59-A6C34878D82A}">
                    <a16:rowId xmlns:a16="http://schemas.microsoft.com/office/drawing/2014/main" val="196019169"/>
                  </a:ext>
                </a:extLst>
              </a:tr>
              <a:tr h="582237">
                <a:tc>
                  <a:txBody>
                    <a:bodyPr/>
                    <a:lstStyle/>
                    <a:p>
                      <a:r>
                        <a:rPr lang="en-US" dirty="0"/>
                        <a:t>Unholy (Sam Smith ft. Kim </a:t>
                      </a:r>
                      <a:r>
                        <a:rPr lang="en-US" dirty="0" err="1"/>
                        <a:t>Petras</a:t>
                      </a:r>
                      <a:r>
                        <a:rPr lang="en-US" dirty="0"/>
                        <a:t>)</a:t>
                      </a:r>
                    </a:p>
                  </a:txBody>
                  <a:tcPr/>
                </a:tc>
                <a:tc>
                  <a:txBody>
                    <a:bodyPr/>
                    <a:lstStyle/>
                    <a:p>
                      <a:r>
                        <a:rPr lang="en-CA" dirty="0"/>
                        <a:t>100.0</a:t>
                      </a:r>
                      <a:endParaRPr lang="en-US" dirty="0"/>
                    </a:p>
                  </a:txBody>
                  <a:tcPr/>
                </a:tc>
                <a:extLst>
                  <a:ext uri="{0D108BD9-81ED-4DB2-BD59-A6C34878D82A}">
                    <a16:rowId xmlns:a16="http://schemas.microsoft.com/office/drawing/2014/main" val="2641657161"/>
                  </a:ext>
                </a:extLst>
              </a:tr>
              <a:tr h="385003">
                <a:tc>
                  <a:txBody>
                    <a:bodyPr/>
                    <a:lstStyle/>
                    <a:p>
                      <a:r>
                        <a:rPr lang="en-US" dirty="0"/>
                        <a:t>Quevedo: </a:t>
                      </a:r>
                      <a:r>
                        <a:rPr lang="en-US" dirty="0" err="1"/>
                        <a:t>Bzrp</a:t>
                      </a:r>
                      <a:r>
                        <a:rPr lang="en-US" dirty="0"/>
                        <a:t> Music Sessions </a:t>
                      </a:r>
                    </a:p>
                  </a:txBody>
                  <a:tcPr/>
                </a:tc>
                <a:tc>
                  <a:txBody>
                    <a:bodyPr/>
                    <a:lstStyle/>
                    <a:p>
                      <a:r>
                        <a:rPr lang="en-CA" dirty="0"/>
                        <a:t>99.0</a:t>
                      </a:r>
                      <a:endParaRPr lang="en-US" dirty="0"/>
                    </a:p>
                  </a:txBody>
                  <a:tcPr/>
                </a:tc>
                <a:extLst>
                  <a:ext uri="{0D108BD9-81ED-4DB2-BD59-A6C34878D82A}">
                    <a16:rowId xmlns:a16="http://schemas.microsoft.com/office/drawing/2014/main" val="3058901090"/>
                  </a:ext>
                </a:extLst>
              </a:tr>
              <a:tr h="332707">
                <a:tc>
                  <a:txBody>
                    <a:bodyPr/>
                    <a:lstStyle/>
                    <a:p>
                      <a:r>
                        <a:rPr lang="en-US" dirty="0"/>
                        <a:t>La Bachata</a:t>
                      </a:r>
                    </a:p>
                  </a:txBody>
                  <a:tcPr/>
                </a:tc>
                <a:tc>
                  <a:txBody>
                    <a:bodyPr/>
                    <a:lstStyle/>
                    <a:p>
                      <a:r>
                        <a:rPr lang="en-CA" dirty="0"/>
                        <a:t>98.0</a:t>
                      </a:r>
                      <a:endParaRPr lang="en-US" dirty="0"/>
                    </a:p>
                  </a:txBody>
                  <a:tcPr/>
                </a:tc>
                <a:extLst>
                  <a:ext uri="{0D108BD9-81ED-4DB2-BD59-A6C34878D82A}">
                    <a16:rowId xmlns:a16="http://schemas.microsoft.com/office/drawing/2014/main" val="1152462295"/>
                  </a:ext>
                </a:extLst>
              </a:tr>
              <a:tr h="332707">
                <a:tc>
                  <a:txBody>
                    <a:bodyPr/>
                    <a:lstStyle/>
                    <a:p>
                      <a:r>
                        <a:rPr lang="en-US" dirty="0"/>
                        <a:t>Titi Me </a:t>
                      </a:r>
                      <a:r>
                        <a:rPr lang="en-US" dirty="0" err="1"/>
                        <a:t>Pregunto</a:t>
                      </a:r>
                      <a:r>
                        <a:rPr lang="en-US" dirty="0"/>
                        <a:t> </a:t>
                      </a:r>
                    </a:p>
                  </a:txBody>
                  <a:tcPr/>
                </a:tc>
                <a:tc>
                  <a:txBody>
                    <a:bodyPr/>
                    <a:lstStyle/>
                    <a:p>
                      <a:r>
                        <a:rPr lang="en-CA" dirty="0"/>
                        <a:t>97.0</a:t>
                      </a:r>
                      <a:endParaRPr lang="en-US" dirty="0"/>
                    </a:p>
                  </a:txBody>
                  <a:tcPr/>
                </a:tc>
                <a:extLst>
                  <a:ext uri="{0D108BD9-81ED-4DB2-BD59-A6C34878D82A}">
                    <a16:rowId xmlns:a16="http://schemas.microsoft.com/office/drawing/2014/main" val="860143805"/>
                  </a:ext>
                </a:extLst>
              </a:tr>
              <a:tr h="332707">
                <a:tc>
                  <a:txBody>
                    <a:bodyPr/>
                    <a:lstStyle/>
                    <a:p>
                      <a:r>
                        <a:rPr lang="en-US" dirty="0"/>
                        <a:t>Me Porto Bonito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97.0</a:t>
                      </a:r>
                      <a:endParaRPr lang="en-US" dirty="0"/>
                    </a:p>
                  </a:txBody>
                  <a:tcPr/>
                </a:tc>
                <a:extLst>
                  <a:ext uri="{0D108BD9-81ED-4DB2-BD59-A6C34878D82A}">
                    <a16:rowId xmlns:a16="http://schemas.microsoft.com/office/drawing/2014/main" val="2336982373"/>
                  </a:ext>
                </a:extLst>
              </a:tr>
              <a:tr h="332707">
                <a:tc>
                  <a:txBody>
                    <a:bodyPr/>
                    <a:lstStyle/>
                    <a:p>
                      <a:r>
                        <a:rPr lang="en-US" dirty="0" err="1"/>
                        <a:t>Efecto</a:t>
                      </a:r>
                      <a:r>
                        <a:rPr lang="en-US"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95.5</a:t>
                      </a:r>
                      <a:endParaRPr lang="en-US" dirty="0"/>
                    </a:p>
                  </a:txBody>
                  <a:tcPr/>
                </a:tc>
                <a:extLst>
                  <a:ext uri="{0D108BD9-81ED-4DB2-BD59-A6C34878D82A}">
                    <a16:rowId xmlns:a16="http://schemas.microsoft.com/office/drawing/2014/main" val="10121635"/>
                  </a:ext>
                </a:extLst>
              </a:tr>
              <a:tr h="332707">
                <a:tc>
                  <a:txBody>
                    <a:bodyPr/>
                    <a:lstStyle/>
                    <a:p>
                      <a:r>
                        <a:rPr lang="en-US" dirty="0" err="1"/>
                        <a:t>Ojitos</a:t>
                      </a:r>
                      <a:r>
                        <a:rPr lang="en-US" dirty="0"/>
                        <a:t> </a:t>
                      </a:r>
                      <a:r>
                        <a:rPr lang="en-US" dirty="0" err="1"/>
                        <a:t>Lindos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94.5</a:t>
                      </a:r>
                      <a:endParaRPr lang="en-US" dirty="0"/>
                    </a:p>
                  </a:txBody>
                  <a:tcPr/>
                </a:tc>
                <a:extLst>
                  <a:ext uri="{0D108BD9-81ED-4DB2-BD59-A6C34878D82A}">
                    <a16:rowId xmlns:a16="http://schemas.microsoft.com/office/drawing/2014/main" val="2876340914"/>
                  </a:ext>
                </a:extLst>
              </a:tr>
              <a:tr h="332707">
                <a:tc>
                  <a:txBody>
                    <a:bodyPr/>
                    <a:lstStyle/>
                    <a:p>
                      <a:r>
                        <a:rPr lang="en-US" dirty="0"/>
                        <a:t>Moscow Mule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94.0</a:t>
                      </a:r>
                      <a:endParaRPr lang="en-US" dirty="0"/>
                    </a:p>
                  </a:txBody>
                  <a:tcPr/>
                </a:tc>
                <a:extLst>
                  <a:ext uri="{0D108BD9-81ED-4DB2-BD59-A6C34878D82A}">
                    <a16:rowId xmlns:a16="http://schemas.microsoft.com/office/drawing/2014/main" val="3263845433"/>
                  </a:ext>
                </a:extLst>
              </a:tr>
              <a:tr h="332707">
                <a:tc>
                  <a:txBody>
                    <a:bodyPr/>
                    <a:lstStyle/>
                    <a:p>
                      <a:r>
                        <a:rPr lang="en-US" dirty="0" err="1"/>
                        <a:t>Neverita</a:t>
                      </a:r>
                      <a:r>
                        <a:rPr lang="en-US"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93.0</a:t>
                      </a:r>
                      <a:endParaRPr lang="en-US" dirty="0"/>
                    </a:p>
                  </a:txBody>
                  <a:tcPr/>
                </a:tc>
                <a:extLst>
                  <a:ext uri="{0D108BD9-81ED-4DB2-BD59-A6C34878D82A}">
                    <a16:rowId xmlns:a16="http://schemas.microsoft.com/office/drawing/2014/main" val="3946174301"/>
                  </a:ext>
                </a:extLst>
              </a:tr>
              <a:tr h="332707">
                <a:tc>
                  <a:txBody>
                    <a:bodyPr/>
                    <a:lstStyle/>
                    <a:p>
                      <a:r>
                        <a:rPr lang="en-US" dirty="0"/>
                        <a:t>Cuff 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93.0</a:t>
                      </a:r>
                      <a:endParaRPr lang="en-US" dirty="0"/>
                    </a:p>
                  </a:txBody>
                  <a:tcPr/>
                </a:tc>
                <a:extLst>
                  <a:ext uri="{0D108BD9-81ED-4DB2-BD59-A6C34878D82A}">
                    <a16:rowId xmlns:a16="http://schemas.microsoft.com/office/drawing/2014/main" val="2595934455"/>
                  </a:ext>
                </a:extLst>
              </a:tr>
            </a:tbl>
          </a:graphicData>
        </a:graphic>
      </p:graphicFrame>
    </p:spTree>
    <p:extLst>
      <p:ext uri="{BB962C8B-B14F-4D97-AF65-F5344CB8AC3E}">
        <p14:creationId xmlns:p14="http://schemas.microsoft.com/office/powerpoint/2010/main" val="3226208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2" name="Straight Connector 3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3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4" name="Rectangle 35">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C5B10D-21E6-0714-A58A-B12A8BA5A728}"/>
              </a:ext>
            </a:extLst>
          </p:cNvPr>
          <p:cNvSpPr>
            <a:spLocks noGrp="1"/>
          </p:cNvSpPr>
          <p:nvPr>
            <p:ph type="title"/>
          </p:nvPr>
        </p:nvSpPr>
        <p:spPr>
          <a:xfrm>
            <a:off x="800100" y="1066801"/>
            <a:ext cx="3660776" cy="1404141"/>
          </a:xfrm>
        </p:spPr>
        <p:txBody>
          <a:bodyPr vert="horz" lIns="91440" tIns="45720" rIns="91440" bIns="45720" rtlCol="0" anchor="t">
            <a:normAutofit/>
          </a:bodyPr>
          <a:lstStyle/>
          <a:p>
            <a:r>
              <a:rPr lang="en-US" sz="4000" kern="1200" cap="all" spc="30" baseline="0" dirty="0">
                <a:solidFill>
                  <a:schemeClr val="tx1"/>
                </a:solidFill>
                <a:latin typeface="+mj-lt"/>
                <a:ea typeface="+mj-ea"/>
                <a:cs typeface="+mj-cs"/>
              </a:rPr>
              <a:t>Probabilities of popularity</a:t>
            </a:r>
          </a:p>
        </p:txBody>
      </p:sp>
      <p:cxnSp>
        <p:nvCxnSpPr>
          <p:cNvPr id="45" name="Straight Connector 37">
            <a:extLst>
              <a:ext uri="{FF2B5EF4-FFF2-40B4-BE49-F238E27FC236}">
                <a16:creationId xmlns:a16="http://schemas.microsoft.com/office/drawing/2014/main" id="{B75B4F83-6FDB-4998-8E11-31CE6E7040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39">
            <a:extLst>
              <a:ext uri="{FF2B5EF4-FFF2-40B4-BE49-F238E27FC236}">
                <a16:creationId xmlns:a16="http://schemas.microsoft.com/office/drawing/2014/main" id="{B0794B99-5B9D-4B94-9505-1EDED76CD6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Text Placeholder 3">
            <a:extLst>
              <a:ext uri="{FF2B5EF4-FFF2-40B4-BE49-F238E27FC236}">
                <a16:creationId xmlns:a16="http://schemas.microsoft.com/office/drawing/2014/main" id="{E26460B6-ACF8-DC02-B12C-8233403BD64C}"/>
              </a:ext>
            </a:extLst>
          </p:cNvPr>
          <p:cNvGraphicFramePr/>
          <p:nvPr>
            <p:extLst>
              <p:ext uri="{D42A27DB-BD31-4B8C-83A1-F6EECF244321}">
                <p14:modId xmlns:p14="http://schemas.microsoft.com/office/powerpoint/2010/main" val="2521243987"/>
              </p:ext>
            </p:extLst>
          </p:nvPr>
        </p:nvGraphicFramePr>
        <p:xfrm>
          <a:off x="4876800" y="1066801"/>
          <a:ext cx="6581776"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4EDC8774-110E-6B75-78F6-6BAB8B234F25}"/>
              </a:ext>
            </a:extLst>
          </p:cNvPr>
          <p:cNvSpPr txBox="1"/>
          <p:nvPr/>
        </p:nvSpPr>
        <p:spPr>
          <a:xfrm>
            <a:off x="892629" y="2960914"/>
            <a:ext cx="343988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Songs that are most played at current time fall under popular tracks rather than most played songs from all time.</a:t>
            </a:r>
          </a:p>
          <a:p>
            <a:pPr marL="285750" indent="-285750">
              <a:buFont typeface="Arial" panose="020B0604020202020204" pitchFamily="34" charset="0"/>
              <a:buChar char="•"/>
            </a:pPr>
            <a:r>
              <a:rPr lang="en-US" dirty="0"/>
              <a:t>Difficult to score high popularity based on Spotify’s algorithm.</a:t>
            </a:r>
          </a:p>
        </p:txBody>
      </p:sp>
    </p:spTree>
    <p:extLst>
      <p:ext uri="{BB962C8B-B14F-4D97-AF65-F5344CB8AC3E}">
        <p14:creationId xmlns:p14="http://schemas.microsoft.com/office/powerpoint/2010/main" val="1643100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CA932-2BCA-97DF-E5D2-9A391E43F38A}"/>
              </a:ext>
            </a:extLst>
          </p:cNvPr>
          <p:cNvSpPr>
            <a:spLocks noGrp="1"/>
          </p:cNvSpPr>
          <p:nvPr>
            <p:ph type="title"/>
          </p:nvPr>
        </p:nvSpPr>
        <p:spPr>
          <a:xfrm>
            <a:off x="678426" y="781664"/>
            <a:ext cx="3693549" cy="1847235"/>
          </a:xfrm>
        </p:spPr>
        <p:txBody>
          <a:bodyPr>
            <a:normAutofit fontScale="90000"/>
          </a:bodyPr>
          <a:lstStyle/>
          <a:p>
            <a:r>
              <a:rPr lang="en-US" dirty="0"/>
              <a:t>Word cloud of frequently used words in track names</a:t>
            </a:r>
          </a:p>
        </p:txBody>
      </p:sp>
      <p:pic>
        <p:nvPicPr>
          <p:cNvPr id="6" name="Content Placeholder 5" descr="Text&#10;&#10;Description automatically generated">
            <a:extLst>
              <a:ext uri="{FF2B5EF4-FFF2-40B4-BE49-F238E27FC236}">
                <a16:creationId xmlns:a16="http://schemas.microsoft.com/office/drawing/2014/main" id="{3E0280D3-6DE9-5114-9E6D-FC49C79720D0}"/>
              </a:ext>
            </a:extLst>
          </p:cNvPr>
          <p:cNvPicPr>
            <a:picLocks noGrp="1" noChangeAspect="1"/>
          </p:cNvPicPr>
          <p:nvPr>
            <p:ph idx="1"/>
          </p:nvPr>
        </p:nvPicPr>
        <p:blipFill>
          <a:blip r:embed="rId2"/>
          <a:stretch>
            <a:fillRect/>
          </a:stretch>
        </p:blipFill>
        <p:spPr>
          <a:xfrm>
            <a:off x="4667722" y="1652254"/>
            <a:ext cx="6836020" cy="3553491"/>
          </a:xfrm>
        </p:spPr>
      </p:pic>
      <p:sp>
        <p:nvSpPr>
          <p:cNvPr id="4" name="Text Placeholder 3">
            <a:extLst>
              <a:ext uri="{FF2B5EF4-FFF2-40B4-BE49-F238E27FC236}">
                <a16:creationId xmlns:a16="http://schemas.microsoft.com/office/drawing/2014/main" id="{8A9AF2E6-F76B-8A05-AC67-4F4F014F0672}"/>
              </a:ext>
            </a:extLst>
          </p:cNvPr>
          <p:cNvSpPr>
            <a:spLocks noGrp="1"/>
          </p:cNvSpPr>
          <p:nvPr>
            <p:ph type="body" sz="half" idx="2"/>
          </p:nvPr>
        </p:nvSpPr>
        <p:spPr>
          <a:xfrm>
            <a:off x="688258" y="2628899"/>
            <a:ext cx="3683717" cy="3240089"/>
          </a:xfrm>
        </p:spPr>
        <p:txBody>
          <a:bodyPr>
            <a:normAutofit lnSpcReduction="10000"/>
          </a:bodyPr>
          <a:lstStyle/>
          <a:p>
            <a:pPr marL="342900" indent="-342900">
              <a:buAutoNum type="arabicPeriod"/>
            </a:pPr>
            <a:r>
              <a:rPr lang="en-US" dirty="0"/>
              <a:t>Love</a:t>
            </a:r>
          </a:p>
          <a:p>
            <a:pPr marL="342900" indent="-342900">
              <a:buAutoNum type="arabicPeriod"/>
            </a:pPr>
            <a:r>
              <a:rPr lang="en-US" dirty="0"/>
              <a:t>Live</a:t>
            </a:r>
          </a:p>
          <a:p>
            <a:pPr marL="342900" indent="-342900">
              <a:buAutoNum type="arabicPeriod"/>
            </a:pPr>
            <a:r>
              <a:rPr lang="en-US" dirty="0" err="1"/>
              <a:t>Ao</a:t>
            </a:r>
            <a:r>
              <a:rPr lang="en-US" dirty="0"/>
              <a:t> Vivo</a:t>
            </a:r>
          </a:p>
          <a:p>
            <a:pPr marL="342900" indent="-342900">
              <a:buAutoNum type="arabicPeriod"/>
            </a:pPr>
            <a:r>
              <a:rPr lang="en-US" dirty="0"/>
              <a:t>Original Mix</a:t>
            </a:r>
          </a:p>
          <a:p>
            <a:pPr marL="342900" indent="-342900">
              <a:buAutoNum type="arabicPeriod"/>
            </a:pPr>
            <a:r>
              <a:rPr lang="en-US" dirty="0"/>
              <a:t>Remix</a:t>
            </a:r>
          </a:p>
          <a:p>
            <a:pPr marL="342900" indent="-342900">
              <a:buAutoNum type="arabicPeriod"/>
            </a:pPr>
            <a:r>
              <a:rPr lang="en-US" dirty="0"/>
              <a:t>Remastered</a:t>
            </a:r>
          </a:p>
          <a:p>
            <a:pPr marL="342900" indent="-342900">
              <a:buAutoNum type="arabicPeriod"/>
            </a:pPr>
            <a:r>
              <a:rPr lang="en-US" dirty="0"/>
              <a:t>Feat</a:t>
            </a:r>
          </a:p>
          <a:p>
            <a:pPr marL="342900" indent="-342900">
              <a:buAutoNum type="arabicPeriod"/>
            </a:pPr>
            <a:r>
              <a:rPr lang="en-US" dirty="0"/>
              <a:t>Radio Edit</a:t>
            </a:r>
          </a:p>
        </p:txBody>
      </p:sp>
    </p:spTree>
    <p:extLst>
      <p:ext uri="{BB962C8B-B14F-4D97-AF65-F5344CB8AC3E}">
        <p14:creationId xmlns:p14="http://schemas.microsoft.com/office/powerpoint/2010/main" val="2779588636"/>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1402</TotalTime>
  <Words>1063</Words>
  <Application>Microsoft Macintosh PowerPoint</Application>
  <PresentationFormat>Widescreen</PresentationFormat>
  <Paragraphs>198</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Calisto MT</vt:lpstr>
      <vt:lpstr>Segoe Print</vt:lpstr>
      <vt:lpstr>Univers Condensed</vt:lpstr>
      <vt:lpstr>ChronicleVTI</vt:lpstr>
      <vt:lpstr>Spotify songs popularity visualization and analysis</vt:lpstr>
      <vt:lpstr>Overview</vt:lpstr>
      <vt:lpstr>Exploratory Data Analysis (EDA)</vt:lpstr>
      <vt:lpstr>Top 10 popular genres</vt:lpstr>
      <vt:lpstr>Top 10 popular artists</vt:lpstr>
      <vt:lpstr>Duration of song in different genres</vt:lpstr>
      <vt:lpstr>Top 10 popular tracks</vt:lpstr>
      <vt:lpstr>Probabilities of popularity</vt:lpstr>
      <vt:lpstr>Word cloud of frequently used words in track names</vt:lpstr>
      <vt:lpstr>Word cloud of most repeated Genres</vt:lpstr>
      <vt:lpstr>Correlation (heatmap)</vt:lpstr>
      <vt:lpstr>Correlation: Loudness vs energy</vt:lpstr>
      <vt:lpstr>Correlation: Loudness vs popularity</vt:lpstr>
      <vt:lpstr>INITIAL Challenges with dataset</vt:lpstr>
      <vt:lpstr>SPOTIFY web api</vt:lpstr>
      <vt:lpstr>PowerPoint Presentation</vt:lpstr>
      <vt:lpstr>PowerPoint Presentation</vt:lpstr>
      <vt:lpstr>Prediction of the popularity  (Based on the dataset)</vt:lpstr>
      <vt:lpstr>Feature selection</vt:lpstr>
      <vt:lpstr>Train and test sets / Min Max scaler</vt:lpstr>
      <vt:lpstr>Model outcomes</vt:lpstr>
      <vt:lpstr>PowerPoint Presentation</vt:lpstr>
      <vt:lpstr>R square from different models</vt:lpstr>
      <vt:lpstr>Classifier modeling – Binning Prediction</vt:lpstr>
      <vt:lpstr>Model score from different classifiers</vt:lpstr>
      <vt:lpstr>Confusion matrix</vt:lpstr>
      <vt:lpstr>Out of sample prediction</vt:lpstr>
      <vt:lpstr>limitations </vt:lpstr>
      <vt:lpstr>Learning, summary and prediction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Spotify popularity visualization and analysis</dc:title>
  <dc:creator>Rijal, Simrik</dc:creator>
  <cp:lastModifiedBy>Chettri, Sisir G.</cp:lastModifiedBy>
  <cp:revision>44</cp:revision>
  <dcterms:created xsi:type="dcterms:W3CDTF">2022-11-24T03:03:54Z</dcterms:created>
  <dcterms:modified xsi:type="dcterms:W3CDTF">2022-12-01T11:08:02Z</dcterms:modified>
</cp:coreProperties>
</file>